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</p:sldMasterIdLst>
  <p:notesMasterIdLst>
    <p:notesMasterId r:id="rId17"/>
  </p:notesMasterIdLst>
  <p:sldIdLst>
    <p:sldId id="320" r:id="rId3"/>
    <p:sldId id="312" r:id="rId4"/>
    <p:sldId id="309" r:id="rId5"/>
    <p:sldId id="307" r:id="rId6"/>
    <p:sldId id="304" r:id="rId7"/>
    <p:sldId id="294" r:id="rId8"/>
    <p:sldId id="287" r:id="rId9"/>
    <p:sldId id="292" r:id="rId10"/>
    <p:sldId id="297" r:id="rId11"/>
    <p:sldId id="303" r:id="rId12"/>
    <p:sldId id="279" r:id="rId13"/>
    <p:sldId id="285" r:id="rId14"/>
    <p:sldId id="291" r:id="rId15"/>
    <p:sldId id="264" r:id="rId16"/>
  </p:sldIdLst>
  <p:sldSz cx="43891200" cy="329184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3" pitchFamily="34" charset="0"/>
      <p:bold r:id="rId28"/>
      <p:italic r:id="rId29"/>
      <p:boldItalic r:id="rId30"/>
    </p:embeddedFont>
    <p:embeddedFont>
      <p:font typeface="Lato Hairline" panose="020F0202020204030203" charset="0"/>
      <p:regular r:id="rId31"/>
      <p:italic r:id="rId32"/>
    </p:embeddedFont>
    <p:embeddedFont>
      <p:font typeface="Lato Semibold" panose="020F0502020204030203" pitchFamily="34" charset="0"/>
      <p:regular r:id="rId33"/>
      <p:bold r:id="rId34"/>
      <p:boldItalic r:id="rId35"/>
    </p:embeddedFont>
    <p:embeddedFont>
      <p:font typeface="Lato Thin" panose="020F0502020204030203" pitchFamily="34" charset="0"/>
      <p:regular r:id="rId36"/>
      <p:italic r:id="rId37"/>
    </p:embeddedFont>
    <p:embeddedFont>
      <p:font typeface="MillerBanner Black" panose="02000504090000020003" charset="0"/>
      <p:bold r:id="rId38"/>
    </p:embeddedFont>
    <p:embeddedFont>
      <p:font typeface="Rift Soft Light" panose="00000400000000000000" charset="0"/>
      <p:regular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Segoe UI Black" panose="020B0A02040204020203" pitchFamily="34" charset="0"/>
      <p:bold r:id="rId44"/>
      <p:italic r:id="rId45"/>
      <p:boldItalic r:id="rId46"/>
    </p:embeddedFont>
    <p:embeddedFont>
      <p:font typeface="Segoe UI Light" panose="020B0502040204020203" pitchFamily="34" charset="0"/>
      <p:regular r:id="rId47"/>
      <p:italic r:id="rId48"/>
    </p:embeddedFont>
    <p:embeddedFont>
      <p:font typeface="Segoe UI Semibold" panose="020B0702040204020203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3824" userDrawn="1">
          <p15:clr>
            <a:srgbClr val="A4A3A4"/>
          </p15:clr>
        </p15:guide>
        <p15:guide id="3" pos="2411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4715" userDrawn="1">
          <p15:clr>
            <a:srgbClr val="A4A3A4"/>
          </p15:clr>
        </p15:guide>
        <p15:guide id="8" pos="9365" userDrawn="1">
          <p15:clr>
            <a:srgbClr val="5ACBF0"/>
          </p15:clr>
        </p15:guide>
        <p15:guide id="9" pos="7019" userDrawn="1">
          <p15:clr>
            <a:srgbClr val="A4A3A4"/>
          </p15:clr>
        </p15:guide>
        <p15:guide id="10" pos="11648" userDrawn="1">
          <p15:clr>
            <a:srgbClr val="A4A3A4"/>
          </p15:clr>
        </p15:guide>
        <p15:guide id="11" pos="16149" userDrawn="1">
          <p15:clr>
            <a:srgbClr val="A4A3A4"/>
          </p15:clr>
        </p15:guide>
        <p15:guide id="12" pos="18521" userDrawn="1">
          <p15:clr>
            <a:srgbClr val="A4A3A4"/>
          </p15:clr>
        </p15:guide>
        <p15:guide id="13" pos="20736" userDrawn="1">
          <p15:clr>
            <a:srgbClr val="A4A3A4"/>
          </p15:clr>
        </p15:guide>
        <p15:guide id="14" pos="23061" userDrawn="1">
          <p15:clr>
            <a:srgbClr val="A4A3A4"/>
          </p15:clr>
        </p15:guide>
        <p15:guide id="15" pos="25280" userDrawn="1">
          <p15:clr>
            <a:srgbClr val="A4A3A4"/>
          </p15:clr>
        </p15:guide>
        <p15:guide id="16" orient="horz" pos="20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1B3"/>
    <a:srgbClr val="A71E35"/>
    <a:srgbClr val="098136"/>
    <a:srgbClr val="014E90"/>
    <a:srgbClr val="D12139"/>
    <a:srgbClr val="4B161F"/>
    <a:srgbClr val="16468F"/>
    <a:srgbClr val="00457F"/>
    <a:srgbClr val="AD0000"/>
    <a:srgbClr val="1F3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89956-5A84-414F-A3B1-3E2A24E2D3D6}" v="5" dt="2023-10-16T17:35:55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90" autoAdjust="0"/>
    <p:restoredTop sz="90319" autoAdjust="0"/>
  </p:normalViewPr>
  <p:slideViewPr>
    <p:cSldViewPr snapToGrid="0" showGuides="1">
      <p:cViewPr varScale="1">
        <p:scale>
          <a:sx n="33" d="100"/>
          <a:sy n="33" d="100"/>
        </p:scale>
        <p:origin x="2076" y="112"/>
      </p:cViewPr>
      <p:guideLst>
        <p:guide pos="13824"/>
        <p:guide pos="2411"/>
        <p:guide orient="horz" pos="1104"/>
        <p:guide pos="4715"/>
        <p:guide pos="9365"/>
        <p:guide pos="7019"/>
        <p:guide pos="11648"/>
        <p:guide pos="16149"/>
        <p:guide pos="18521"/>
        <p:guide pos="20736"/>
        <p:guide pos="23061"/>
        <p:guide pos="25280"/>
        <p:guide orient="horz" pos="20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ckett, Kevin A." userId="0faf6a96-d37a-40d8-9979-3d08ce7d42b6" providerId="ADAL" clId="{ED389956-5A84-414F-A3B1-3E2A24E2D3D6}"/>
    <pc:docChg chg="undo custSel addSld delSld modSld">
      <pc:chgData name="Puckett, Kevin A." userId="0faf6a96-d37a-40d8-9979-3d08ce7d42b6" providerId="ADAL" clId="{ED389956-5A84-414F-A3B1-3E2A24E2D3D6}" dt="2023-10-16T17:40:35.503" v="74" actId="47"/>
      <pc:docMkLst>
        <pc:docMk/>
      </pc:docMkLst>
      <pc:sldChg chg="del">
        <pc:chgData name="Puckett, Kevin A." userId="0faf6a96-d37a-40d8-9979-3d08ce7d42b6" providerId="ADAL" clId="{ED389956-5A84-414F-A3B1-3E2A24E2D3D6}" dt="2023-10-16T17:40:23.252" v="70" actId="47"/>
        <pc:sldMkLst>
          <pc:docMk/>
          <pc:sldMk cId="1448283877" sldId="274"/>
        </pc:sldMkLst>
      </pc:sldChg>
      <pc:sldChg chg="del">
        <pc:chgData name="Puckett, Kevin A." userId="0faf6a96-d37a-40d8-9979-3d08ce7d42b6" providerId="ADAL" clId="{ED389956-5A84-414F-A3B1-3E2A24E2D3D6}" dt="2023-10-16T17:39:45.492" v="65" actId="47"/>
        <pc:sldMkLst>
          <pc:docMk/>
          <pc:sldMk cId="2704500655" sldId="275"/>
        </pc:sldMkLst>
      </pc:sldChg>
      <pc:sldChg chg="del">
        <pc:chgData name="Puckett, Kevin A." userId="0faf6a96-d37a-40d8-9979-3d08ce7d42b6" providerId="ADAL" clId="{ED389956-5A84-414F-A3B1-3E2A24E2D3D6}" dt="2023-10-16T17:39:49.603" v="66" actId="47"/>
        <pc:sldMkLst>
          <pc:docMk/>
          <pc:sldMk cId="3547134016" sldId="278"/>
        </pc:sldMkLst>
      </pc:sldChg>
      <pc:sldChg chg="del">
        <pc:chgData name="Puckett, Kevin A." userId="0faf6a96-d37a-40d8-9979-3d08ce7d42b6" providerId="ADAL" clId="{ED389956-5A84-414F-A3B1-3E2A24E2D3D6}" dt="2023-10-16T17:39:25.679" v="63" actId="47"/>
        <pc:sldMkLst>
          <pc:docMk/>
          <pc:sldMk cId="3752337625" sldId="281"/>
        </pc:sldMkLst>
      </pc:sldChg>
      <pc:sldChg chg="del">
        <pc:chgData name="Puckett, Kevin A." userId="0faf6a96-d37a-40d8-9979-3d08ce7d42b6" providerId="ADAL" clId="{ED389956-5A84-414F-A3B1-3E2A24E2D3D6}" dt="2023-10-16T17:40:34.347" v="73" actId="47"/>
        <pc:sldMkLst>
          <pc:docMk/>
          <pc:sldMk cId="385762062" sldId="282"/>
        </pc:sldMkLst>
      </pc:sldChg>
      <pc:sldChg chg="del">
        <pc:chgData name="Puckett, Kevin A." userId="0faf6a96-d37a-40d8-9979-3d08ce7d42b6" providerId="ADAL" clId="{ED389956-5A84-414F-A3B1-3E2A24E2D3D6}" dt="2023-10-16T17:39:23.859" v="62" actId="47"/>
        <pc:sldMkLst>
          <pc:docMk/>
          <pc:sldMk cId="1109837634" sldId="283"/>
        </pc:sldMkLst>
      </pc:sldChg>
      <pc:sldChg chg="del">
        <pc:chgData name="Puckett, Kevin A." userId="0faf6a96-d37a-40d8-9979-3d08ce7d42b6" providerId="ADAL" clId="{ED389956-5A84-414F-A3B1-3E2A24E2D3D6}" dt="2023-10-16T17:40:32.734" v="72" actId="47"/>
        <pc:sldMkLst>
          <pc:docMk/>
          <pc:sldMk cId="1760980959" sldId="288"/>
        </pc:sldMkLst>
      </pc:sldChg>
      <pc:sldChg chg="del">
        <pc:chgData name="Puckett, Kevin A." userId="0faf6a96-d37a-40d8-9979-3d08ce7d42b6" providerId="ADAL" clId="{ED389956-5A84-414F-A3B1-3E2A24E2D3D6}" dt="2023-10-16T17:40:17.628" v="67" actId="47"/>
        <pc:sldMkLst>
          <pc:docMk/>
          <pc:sldMk cId="1800945052" sldId="290"/>
        </pc:sldMkLst>
      </pc:sldChg>
      <pc:sldChg chg="del">
        <pc:chgData name="Puckett, Kevin A." userId="0faf6a96-d37a-40d8-9979-3d08ce7d42b6" providerId="ADAL" clId="{ED389956-5A84-414F-A3B1-3E2A24E2D3D6}" dt="2023-10-16T17:39:00.774" v="60" actId="47"/>
        <pc:sldMkLst>
          <pc:docMk/>
          <pc:sldMk cId="3263269479" sldId="293"/>
        </pc:sldMkLst>
      </pc:sldChg>
      <pc:sldChg chg="add del">
        <pc:chgData name="Puckett, Kevin A." userId="0faf6a96-d37a-40d8-9979-3d08ce7d42b6" providerId="ADAL" clId="{ED389956-5A84-414F-A3B1-3E2A24E2D3D6}" dt="2023-10-16T13:20:12.911" v="13" actId="47"/>
        <pc:sldMkLst>
          <pc:docMk/>
          <pc:sldMk cId="3833663733" sldId="294"/>
        </pc:sldMkLst>
      </pc:sldChg>
      <pc:sldChg chg="del">
        <pc:chgData name="Puckett, Kevin A." userId="0faf6a96-d37a-40d8-9979-3d08ce7d42b6" providerId="ADAL" clId="{ED389956-5A84-414F-A3B1-3E2A24E2D3D6}" dt="2023-10-16T17:39:38.856" v="64" actId="47"/>
        <pc:sldMkLst>
          <pc:docMk/>
          <pc:sldMk cId="1873960268" sldId="295"/>
        </pc:sldMkLst>
      </pc:sldChg>
      <pc:sldChg chg="del">
        <pc:chgData name="Puckett, Kevin A." userId="0faf6a96-d37a-40d8-9979-3d08ce7d42b6" providerId="ADAL" clId="{ED389956-5A84-414F-A3B1-3E2A24E2D3D6}" dt="2023-10-16T17:38:53.352" v="59" actId="47"/>
        <pc:sldMkLst>
          <pc:docMk/>
          <pc:sldMk cId="2406240447" sldId="298"/>
        </pc:sldMkLst>
      </pc:sldChg>
      <pc:sldChg chg="del">
        <pc:chgData name="Puckett, Kevin A." userId="0faf6a96-d37a-40d8-9979-3d08ce7d42b6" providerId="ADAL" clId="{ED389956-5A84-414F-A3B1-3E2A24E2D3D6}" dt="2023-10-16T17:40:21.097" v="69" actId="47"/>
        <pc:sldMkLst>
          <pc:docMk/>
          <pc:sldMk cId="2924935319" sldId="299"/>
        </pc:sldMkLst>
      </pc:sldChg>
      <pc:sldChg chg="del">
        <pc:chgData name="Puckett, Kevin A." userId="0faf6a96-d37a-40d8-9979-3d08ce7d42b6" providerId="ADAL" clId="{ED389956-5A84-414F-A3B1-3E2A24E2D3D6}" dt="2023-10-16T17:40:18.949" v="68" actId="47"/>
        <pc:sldMkLst>
          <pc:docMk/>
          <pc:sldMk cId="4276928508" sldId="300"/>
        </pc:sldMkLst>
      </pc:sldChg>
      <pc:sldChg chg="del">
        <pc:chgData name="Puckett, Kevin A." userId="0faf6a96-d37a-40d8-9979-3d08ce7d42b6" providerId="ADAL" clId="{ED389956-5A84-414F-A3B1-3E2A24E2D3D6}" dt="2023-10-16T17:40:35.503" v="74" actId="47"/>
        <pc:sldMkLst>
          <pc:docMk/>
          <pc:sldMk cId="2434444994" sldId="301"/>
        </pc:sldMkLst>
      </pc:sldChg>
      <pc:sldChg chg="del">
        <pc:chgData name="Puckett, Kevin A." userId="0faf6a96-d37a-40d8-9979-3d08ce7d42b6" providerId="ADAL" clId="{ED389956-5A84-414F-A3B1-3E2A24E2D3D6}" dt="2023-10-16T17:40:31.386" v="71" actId="47"/>
        <pc:sldMkLst>
          <pc:docMk/>
          <pc:sldMk cId="337364898" sldId="302"/>
        </pc:sldMkLst>
      </pc:sldChg>
      <pc:sldChg chg="add del">
        <pc:chgData name="Puckett, Kevin A." userId="0faf6a96-d37a-40d8-9979-3d08ce7d42b6" providerId="ADAL" clId="{ED389956-5A84-414F-A3B1-3E2A24E2D3D6}" dt="2023-10-16T13:20:13.310" v="14" actId="47"/>
        <pc:sldMkLst>
          <pc:docMk/>
          <pc:sldMk cId="2700071357" sldId="304"/>
        </pc:sldMkLst>
      </pc:sldChg>
      <pc:sldChg chg="del">
        <pc:chgData name="Puckett, Kevin A." userId="0faf6a96-d37a-40d8-9979-3d08ce7d42b6" providerId="ADAL" clId="{ED389956-5A84-414F-A3B1-3E2A24E2D3D6}" dt="2023-10-16T17:39:01.288" v="61" actId="47"/>
        <pc:sldMkLst>
          <pc:docMk/>
          <pc:sldMk cId="2315730240" sldId="305"/>
        </pc:sldMkLst>
      </pc:sldChg>
      <pc:sldChg chg="add del">
        <pc:chgData name="Puckett, Kevin A." userId="0faf6a96-d37a-40d8-9979-3d08ce7d42b6" providerId="ADAL" clId="{ED389956-5A84-414F-A3B1-3E2A24E2D3D6}" dt="2023-10-16T13:20:16.056" v="16" actId="47"/>
        <pc:sldMkLst>
          <pc:docMk/>
          <pc:sldMk cId="1015390148" sldId="307"/>
        </pc:sldMkLst>
      </pc:sldChg>
      <pc:sldChg chg="add del">
        <pc:chgData name="Puckett, Kevin A." userId="0faf6a96-d37a-40d8-9979-3d08ce7d42b6" providerId="ADAL" clId="{ED389956-5A84-414F-A3B1-3E2A24E2D3D6}" dt="2023-10-16T13:20:18.216" v="17" actId="47"/>
        <pc:sldMkLst>
          <pc:docMk/>
          <pc:sldMk cId="2995084858" sldId="309"/>
        </pc:sldMkLst>
      </pc:sldChg>
      <pc:sldChg chg="add del">
        <pc:chgData name="Puckett, Kevin A." userId="0faf6a96-d37a-40d8-9979-3d08ce7d42b6" providerId="ADAL" clId="{ED389956-5A84-414F-A3B1-3E2A24E2D3D6}" dt="2023-10-16T17:38:03.460" v="58" actId="47"/>
        <pc:sldMkLst>
          <pc:docMk/>
          <pc:sldMk cId="1802163845" sldId="310"/>
        </pc:sldMkLst>
      </pc:sldChg>
      <pc:sldChg chg="add del">
        <pc:chgData name="Puckett, Kevin A." userId="0faf6a96-d37a-40d8-9979-3d08ce7d42b6" providerId="ADAL" clId="{ED389956-5A84-414F-A3B1-3E2A24E2D3D6}" dt="2023-10-16T13:20:19.325" v="18" actId="47"/>
        <pc:sldMkLst>
          <pc:docMk/>
          <pc:sldMk cId="258729340" sldId="312"/>
        </pc:sldMkLst>
      </pc:sldChg>
      <pc:sldChg chg="del">
        <pc:chgData name="Puckett, Kevin A." userId="0faf6a96-d37a-40d8-9979-3d08ce7d42b6" providerId="ADAL" clId="{ED389956-5A84-414F-A3B1-3E2A24E2D3D6}" dt="2023-10-16T13:20:08.742" v="0" actId="47"/>
        <pc:sldMkLst>
          <pc:docMk/>
          <pc:sldMk cId="2121859406" sldId="315"/>
        </pc:sldMkLst>
      </pc:sldChg>
      <pc:sldChg chg="addSp delSp modSp mod setBg">
        <pc:chgData name="Puckett, Kevin A." userId="0faf6a96-d37a-40d8-9979-3d08ce7d42b6" providerId="ADAL" clId="{ED389956-5A84-414F-A3B1-3E2A24E2D3D6}" dt="2023-10-16T17:36:22.144" v="57" actId="1036"/>
        <pc:sldMkLst>
          <pc:docMk/>
          <pc:sldMk cId="3142400969" sldId="320"/>
        </pc:sldMkLst>
        <pc:picChg chg="add del mod">
          <ac:chgData name="Puckett, Kevin A." userId="0faf6a96-d37a-40d8-9979-3d08ce7d42b6" providerId="ADAL" clId="{ED389956-5A84-414F-A3B1-3E2A24E2D3D6}" dt="2023-10-16T17:35:58.279" v="44" actId="478"/>
          <ac:picMkLst>
            <pc:docMk/>
            <pc:sldMk cId="3142400969" sldId="320"/>
            <ac:picMk id="6" creationId="{E3CDEB7B-9727-EA10-E56D-378C69BF6731}"/>
          </ac:picMkLst>
        </pc:picChg>
        <pc:picChg chg="add mod">
          <ac:chgData name="Puckett, Kevin A." userId="0faf6a96-d37a-40d8-9979-3d08ce7d42b6" providerId="ADAL" clId="{ED389956-5A84-414F-A3B1-3E2A24E2D3D6}" dt="2023-10-16T17:36:04.969" v="48" actId="1076"/>
          <ac:picMkLst>
            <pc:docMk/>
            <pc:sldMk cId="3142400969" sldId="320"/>
            <ac:picMk id="11" creationId="{AFD19276-C4AD-645D-C961-50B8C2F5484B}"/>
          </ac:picMkLst>
        </pc:picChg>
        <pc:picChg chg="add mod">
          <ac:chgData name="Puckett, Kevin A." userId="0faf6a96-d37a-40d8-9979-3d08ce7d42b6" providerId="ADAL" clId="{ED389956-5A84-414F-A3B1-3E2A24E2D3D6}" dt="2023-10-16T17:36:17.686" v="50" actId="1076"/>
          <ac:picMkLst>
            <pc:docMk/>
            <pc:sldMk cId="3142400969" sldId="320"/>
            <ac:picMk id="15" creationId="{DDEDDBEE-A900-C050-0842-A10EDC6B082E}"/>
          </ac:picMkLst>
        </pc:picChg>
        <pc:picChg chg="del">
          <ac:chgData name="Puckett, Kevin A." userId="0faf6a96-d37a-40d8-9979-3d08ce7d42b6" providerId="ADAL" clId="{ED389956-5A84-414F-A3B1-3E2A24E2D3D6}" dt="2023-10-16T13:20:38.029" v="19" actId="478"/>
          <ac:picMkLst>
            <pc:docMk/>
            <pc:sldMk cId="3142400969" sldId="320"/>
            <ac:picMk id="18" creationId="{42246BCF-C5BD-B07D-C0EE-63472750AFF7}"/>
          </ac:picMkLst>
        </pc:picChg>
        <pc:picChg chg="del">
          <ac:chgData name="Puckett, Kevin A." userId="0faf6a96-d37a-40d8-9979-3d08ce7d42b6" providerId="ADAL" clId="{ED389956-5A84-414F-A3B1-3E2A24E2D3D6}" dt="2023-10-16T13:20:39.063" v="20" actId="478"/>
          <ac:picMkLst>
            <pc:docMk/>
            <pc:sldMk cId="3142400969" sldId="320"/>
            <ac:picMk id="25" creationId="{4CD206EA-82AF-210E-FE0B-B3FD220C95DC}"/>
          </ac:picMkLst>
        </pc:picChg>
        <pc:picChg chg="del">
          <ac:chgData name="Puckett, Kevin A." userId="0faf6a96-d37a-40d8-9979-3d08ce7d42b6" providerId="ADAL" clId="{ED389956-5A84-414F-A3B1-3E2A24E2D3D6}" dt="2023-10-16T13:20:39.692" v="21" actId="478"/>
          <ac:picMkLst>
            <pc:docMk/>
            <pc:sldMk cId="3142400969" sldId="320"/>
            <ac:picMk id="29" creationId="{87BFF2D6-C028-27C8-9024-65600D3143D1}"/>
          </ac:picMkLst>
        </pc:picChg>
        <pc:picChg chg="add mod">
          <ac:chgData name="Puckett, Kevin A." userId="0faf6a96-d37a-40d8-9979-3d08ce7d42b6" providerId="ADAL" clId="{ED389956-5A84-414F-A3B1-3E2A24E2D3D6}" dt="2023-10-16T17:36:22.144" v="57" actId="1036"/>
          <ac:picMkLst>
            <pc:docMk/>
            <pc:sldMk cId="3142400969" sldId="320"/>
            <ac:picMk id="31" creationId="{B18D7747-A808-C631-814C-100AFF0E6B04}"/>
          </ac:picMkLst>
        </pc:picChg>
      </pc:sldChg>
      <pc:sldChg chg="del">
        <pc:chgData name="Puckett, Kevin A." userId="0faf6a96-d37a-40d8-9979-3d08ce7d42b6" providerId="ADAL" clId="{ED389956-5A84-414F-A3B1-3E2A24E2D3D6}" dt="2023-10-16T13:20:09.250" v="1" actId="47"/>
        <pc:sldMkLst>
          <pc:docMk/>
          <pc:sldMk cId="3289789426" sldId="321"/>
        </pc:sldMkLst>
      </pc:sldChg>
      <pc:sldChg chg="del">
        <pc:chgData name="Puckett, Kevin A." userId="0faf6a96-d37a-40d8-9979-3d08ce7d42b6" providerId="ADAL" clId="{ED389956-5A84-414F-A3B1-3E2A24E2D3D6}" dt="2023-10-16T13:20:09.619" v="2" actId="47"/>
        <pc:sldMkLst>
          <pc:docMk/>
          <pc:sldMk cId="1049545531" sldId="322"/>
        </pc:sldMkLst>
      </pc:sldChg>
      <pc:sldChg chg="del">
        <pc:chgData name="Puckett, Kevin A." userId="0faf6a96-d37a-40d8-9979-3d08ce7d42b6" providerId="ADAL" clId="{ED389956-5A84-414F-A3B1-3E2A24E2D3D6}" dt="2023-10-16T13:20:09.867" v="3" actId="47"/>
        <pc:sldMkLst>
          <pc:docMk/>
          <pc:sldMk cId="3820669744" sldId="323"/>
        </pc:sldMkLst>
      </pc:sldChg>
      <pc:sldChg chg="del">
        <pc:chgData name="Puckett, Kevin A." userId="0faf6a96-d37a-40d8-9979-3d08ce7d42b6" providerId="ADAL" clId="{ED389956-5A84-414F-A3B1-3E2A24E2D3D6}" dt="2023-10-16T13:20:10.116" v="4" actId="47"/>
        <pc:sldMkLst>
          <pc:docMk/>
          <pc:sldMk cId="443310037" sldId="324"/>
        </pc:sldMkLst>
      </pc:sldChg>
      <pc:sldChg chg="del">
        <pc:chgData name="Puckett, Kevin A." userId="0faf6a96-d37a-40d8-9979-3d08ce7d42b6" providerId="ADAL" clId="{ED389956-5A84-414F-A3B1-3E2A24E2D3D6}" dt="2023-10-16T13:20:10.335" v="5" actId="47"/>
        <pc:sldMkLst>
          <pc:docMk/>
          <pc:sldMk cId="124673779" sldId="325"/>
        </pc:sldMkLst>
      </pc:sldChg>
      <pc:sldChg chg="del">
        <pc:chgData name="Puckett, Kevin A." userId="0faf6a96-d37a-40d8-9979-3d08ce7d42b6" providerId="ADAL" clId="{ED389956-5A84-414F-A3B1-3E2A24E2D3D6}" dt="2023-10-16T13:20:10.501" v="6" actId="47"/>
        <pc:sldMkLst>
          <pc:docMk/>
          <pc:sldMk cId="4230121699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click View &gt; Guides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text within gutter guides.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Author list: Don’t split names onto two lines (e.g., “Jimmy [break] Smith”). If that happens, use a new line, unless you need the space. </a:t>
            </a:r>
            <a:r>
              <a:rPr lang="en-US" b="1" dirty="0"/>
              <a:t>Bold the first names of anybody who’s presenting</a:t>
            </a:r>
            <a:r>
              <a:rPr lang="en-US" dirty="0"/>
              <a:t> in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Intro/methods/result: </a:t>
            </a:r>
            <a:r>
              <a:rPr lang="en-US" b="1" dirty="0"/>
              <a:t>Do not drop below font size 28</a:t>
            </a:r>
            <a:r>
              <a:rPr lang="en-US" dirty="0"/>
              <a:t>, but if you have extra space, jack up the font size until the space is full.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use color in the sidebars except in graphs/figures. It’ll pull attention from the center and slow interpretation for passersby.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5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43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3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7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5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4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85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93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63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5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1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2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1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3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ikemorrison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s://twitter.com/RhondaVSharpe" TargetMode="External"/><Relationship Id="rId3" Type="http://schemas.openxmlformats.org/officeDocument/2006/relationships/image" Target="../media/image46.jpeg"/><Relationship Id="rId7" Type="http://schemas.openxmlformats.org/officeDocument/2006/relationships/hyperlink" Target="https://twitter.com/ramya_ramaswami" TargetMode="External"/><Relationship Id="rId12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hyperlink" Target="https://twitter.com/BrzezinskiRafi" TargetMode="External"/><Relationship Id="rId5" Type="http://schemas.openxmlformats.org/officeDocument/2006/relationships/hyperlink" Target="https://twitter.com/SPrinceWare/status/1125938979789053952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twitter.com/MattKuhnDVM/status/1125754432740896770" TargetMode="External"/><Relationship Id="rId9" Type="http://schemas.openxmlformats.org/officeDocument/2006/relationships/hyperlink" Target="https://twitter.com/nora_balbo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hyperlink" Target="https://www.overleaf.com/latex/templates/better-poster-latex-template/gmkgjvxqbyyt" TargetMode="External"/><Relationship Id="rId7" Type="http://schemas.openxmlformats.org/officeDocument/2006/relationships/image" Target="../media/image53.svg"/><Relationship Id="rId12" Type="http://schemas.openxmlformats.org/officeDocument/2006/relationships/image" Target="../media/image57.jpeg"/><Relationship Id="rId2" Type="http://schemas.openxmlformats.org/officeDocument/2006/relationships/hyperlink" Target="https://twitter.com/sina_lana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hyperlink" Target="https://twitter.com/rtsbailo" TargetMode="External"/><Relationship Id="rId10" Type="http://schemas.openxmlformats.org/officeDocument/2006/relationships/hyperlink" Target="https://github.com/LanaSina/better_poster_latex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kristinrojasmd" TargetMode="External"/><Relationship Id="rId3" Type="http://schemas.openxmlformats.org/officeDocument/2006/relationships/hyperlink" Target="https://www.qrcode-monkey.com/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s://linktr.e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kristinrojasmd/status/1124418213050298368" TargetMode="Externa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3.sv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rElsje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13" Type="http://schemas.openxmlformats.org/officeDocument/2006/relationships/image" Target="../media/image35.png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3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hyperlink" Target="https://twitter.com/nasaman58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37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39.jpeg"/><Relationship Id="rId10" Type="http://schemas.openxmlformats.org/officeDocument/2006/relationships/image" Target="../media/image40.jpeg"/><Relationship Id="rId4" Type="http://schemas.openxmlformats.org/officeDocument/2006/relationships/image" Target="../media/image38.jpeg"/><Relationship Id="rId9" Type="http://schemas.openxmlformats.org/officeDocument/2006/relationships/hyperlink" Target="https://twitter.com/mikemorris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35116056" y="0"/>
            <a:ext cx="8875620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>
                <a:latin typeface="Lato" panose="020F0502020204030203" pitchFamily="34" charset="0"/>
                <a:cs typeface="Lato" panose="020F0502020204030203" pitchFamily="34" charset="0"/>
              </a:rPr>
              <a:t>Non-Cognitive Predictors of Student Success:</a:t>
            </a:r>
            <a:br>
              <a:rPr lang="en-US" sz="1600" i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i="1" dirty="0">
                <a:latin typeface="Lato" panose="020F0502020204030203" pitchFamily="34" charset="0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12" name="silent presenter">
            <a:extLst>
              <a:ext uri="{FF2B5EF4-FFF2-40B4-BE49-F238E27FC236}">
                <a16:creationId xmlns:a16="http://schemas.microsoft.com/office/drawing/2014/main" id="{EC86DA8B-8163-4552-8FA4-435C18CFF2A9}"/>
              </a:ext>
            </a:extLst>
          </p:cNvPr>
          <p:cNvSpPr/>
          <p:nvPr/>
        </p:nvSpPr>
        <p:spPr>
          <a:xfrm>
            <a:off x="-11192" y="0"/>
            <a:ext cx="10285788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7572" y="719381"/>
            <a:ext cx="23090341" cy="9570820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1111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Main finding</a:t>
            </a:r>
            <a:r>
              <a:rPr lang="en-US" sz="11111" dirty="0">
                <a:solidFill>
                  <a:schemeClr val="bg1"/>
                </a:solidFill>
                <a:latin typeface="Lato" panose="020F05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goes here</a:t>
            </a:r>
            <a:r>
              <a:rPr lang="en-US" sz="11111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, translated into </a:t>
            </a:r>
            <a:r>
              <a:rPr lang="en-US" sz="11111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plain English</a:t>
            </a:r>
            <a:r>
              <a:rPr lang="en-US" sz="11111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. </a:t>
            </a:r>
            <a:r>
              <a:rPr lang="en-US" sz="11111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Emphasize</a:t>
            </a:r>
            <a:r>
              <a:rPr lang="en-US" sz="11111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the important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898230" y="7096961"/>
            <a:ext cx="8501324" cy="1835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latin typeface="Lato" panose="020F0502020204030203" pitchFamily="34" charset="0"/>
                <a:cs typeface="Segoe UI" panose="020B0502040204020203" pitchFamily="34" charset="0"/>
              </a:rPr>
              <a:t>BACKGROUND: Who cares?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 Explain why your study matters in the fastest, most brutal way possible (feel free to add graphics!). How this connects to Advanced manufacturing is a plus!</a:t>
            </a: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8C1616"/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METHODS</a:t>
            </a:r>
          </a:p>
          <a:p>
            <a:pPr marL="660408" indent="-660408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Collected [what] from [population]</a:t>
            </a:r>
          </a:p>
          <a:p>
            <a:pPr marL="660408" indent="-660408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Tested it with X process.</a:t>
            </a:r>
          </a:p>
          <a:p>
            <a:pPr marL="660408" indent="-660408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Illustrate your methods if you can.</a:t>
            </a:r>
          </a:p>
          <a:p>
            <a:pPr marL="660408" indent="-660408">
              <a:lnSpc>
                <a:spcPct val="120000"/>
              </a:lnSpc>
              <a:buFont typeface="+mj-lt"/>
              <a:buAutoNum type="arabicPeriod"/>
            </a:pPr>
            <a:r>
              <a:rPr lang="en-US" sz="3200" b="1" dirty="0">
                <a:latin typeface="Lato" panose="020F0502020204030203" pitchFamily="34" charset="0"/>
                <a:cs typeface="Segoe UI" panose="020B0502040204020203" pitchFamily="34" charset="0"/>
              </a:rPr>
              <a:t>Try a flowchart!</a:t>
            </a: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latin typeface="Lato" panose="020F0502020204030203" pitchFamily="34" charset="0"/>
                <a:cs typeface="Segoe UI" panose="020B0502040204020203" pitchFamily="34" charset="0"/>
              </a:rPr>
              <a:t>RESULTS</a:t>
            </a:r>
          </a:p>
          <a:p>
            <a:pPr marL="508006" indent="-508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Graph/table with </a:t>
            </a:r>
            <a:r>
              <a:rPr lang="en-US" sz="3200" b="1" dirty="0">
                <a:latin typeface="Lato" panose="020F0502020204030203" pitchFamily="34" charset="0"/>
                <a:cs typeface="Segoe UI" panose="020B0502040204020203" pitchFamily="34" charset="0"/>
              </a:rPr>
              <a:t>essential results only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.</a:t>
            </a:r>
          </a:p>
          <a:p>
            <a:pPr marL="508006" indent="-508006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All the other correlations in the ammo bar.</a:t>
            </a:r>
          </a:p>
          <a:p>
            <a:pPr marL="508006" indent="-508006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508006" indent="-508006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36121294" y="1108363"/>
            <a:ext cx="6810700" cy="879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 panose="020F0502020204030203" pitchFamily="34" charset="0"/>
                <a:cs typeface="Segoe UI" panose="020B0502040204020203" pitchFamily="34" charset="0"/>
              </a:rPr>
              <a:t>AMMO BAR</a:t>
            </a:r>
          </a:p>
          <a:p>
            <a:endParaRPr lang="en-US" sz="48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r>
              <a:rPr lang="en-US" sz="4267" b="1" dirty="0">
                <a:latin typeface="Lato" panose="020F0502020204030203" pitchFamily="34" charset="0"/>
                <a:cs typeface="Segoe UI" panose="020B0502040204020203" pitchFamily="34" charset="0"/>
              </a:rPr>
              <a:t>Delete this and replace it with your…</a:t>
            </a: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267" dirty="0">
                <a:latin typeface="Lato" panose="020F0502020204030203" pitchFamily="34" charset="0"/>
                <a:cs typeface="Segoe UI" panose="020B0502040204020203" pitchFamily="34" charset="0"/>
              </a:rPr>
              <a:t>Extra Graphs</a:t>
            </a: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267" dirty="0">
                <a:latin typeface="Lato" panose="020F0502020204030203" pitchFamily="34" charset="0"/>
                <a:cs typeface="Segoe UI" panose="020B0502040204020203" pitchFamily="34" charset="0"/>
              </a:rPr>
              <a:t>Extra Correlation tables</a:t>
            </a: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267" dirty="0">
                <a:latin typeface="Lato" panose="020F0502020204030203" pitchFamily="34" charset="0"/>
                <a:cs typeface="Segoe UI" panose="020B0502040204020203" pitchFamily="34" charset="0"/>
              </a:rPr>
              <a:t>Extra Figures</a:t>
            </a: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267" dirty="0">
                <a:latin typeface="Lato" panose="020F0502020204030203" pitchFamily="34" charset="0"/>
                <a:cs typeface="Segoe UI" panose="020B0502040204020203" pitchFamily="34" charset="0"/>
              </a:rPr>
              <a:t>Extra nuance that you’re worried about leaving out.</a:t>
            </a: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267" b="1" dirty="0">
                <a:latin typeface="Lato" panose="020F0502020204030203" pitchFamily="34" charset="0"/>
                <a:cs typeface="Segoe UI" panose="020B0502040204020203" pitchFamily="34" charset="0"/>
              </a:rPr>
              <a:t>Keep it messy!</a:t>
            </a:r>
            <a:r>
              <a:rPr lang="en-US" sz="4267" dirty="0">
                <a:latin typeface="Lato" panose="020F0502020204030203" pitchFamily="34" charset="0"/>
                <a:cs typeface="Segoe UI" panose="020B0502040204020203" pitchFamily="34" charset="0"/>
              </a:rPr>
              <a:t> This section is just for you.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16502303" y="27075457"/>
            <a:ext cx="1117158" cy="1932381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CDCDCD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17996493" y="27163397"/>
            <a:ext cx="7179897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CDCDCD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Add a link here to download the full paper, or use a QR code if printed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A7B10-D6D9-4BF7-9A8B-B3113FDC3D80}"/>
              </a:ext>
            </a:extLst>
          </p:cNvPr>
          <p:cNvSpPr/>
          <p:nvPr/>
        </p:nvSpPr>
        <p:spPr>
          <a:xfrm>
            <a:off x="1039589" y="3001900"/>
            <a:ext cx="1485223" cy="141404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15263925" y="27969942"/>
            <a:ext cx="1153301" cy="0"/>
          </a:xfrm>
          <a:prstGeom prst="straightConnector1">
            <a:avLst/>
          </a:prstGeom>
          <a:ln w="666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8">
            <a:extLst>
              <a:ext uri="{FF2B5EF4-FFF2-40B4-BE49-F238E27FC236}">
                <a16:creationId xmlns:a16="http://schemas.microsoft.com/office/drawing/2014/main" id="{C1210836-80D5-470E-883D-041B85957069}"/>
              </a:ext>
            </a:extLst>
          </p:cNvPr>
          <p:cNvSpPr/>
          <p:nvPr/>
        </p:nvSpPr>
        <p:spPr>
          <a:xfrm>
            <a:off x="1394182" y="3393212"/>
            <a:ext cx="705870" cy="656452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bg1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4CF46-E210-4322-91D1-2A41779F64E4}"/>
              </a:ext>
            </a:extLst>
          </p:cNvPr>
          <p:cNvSpPr/>
          <p:nvPr/>
        </p:nvSpPr>
        <p:spPr>
          <a:xfrm>
            <a:off x="2655500" y="2932044"/>
            <a:ext cx="3469027" cy="133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PRESENTER:</a:t>
            </a:r>
            <a:r>
              <a:rPr lang="en-US" sz="3200" b="1" dirty="0">
                <a:latin typeface="Lato" panose="020F050202020403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911" b="1" dirty="0">
                <a:highlight>
                  <a:srgbClr val="FFC107"/>
                </a:highlight>
                <a:latin typeface="Lato" panose="020F0502020204030203" pitchFamily="34" charset="0"/>
                <a:cs typeface="Segoe UI" panose="020B0502040204020203" pitchFamily="34" charset="0"/>
              </a:rPr>
              <a:t>Leeroy</a:t>
            </a:r>
            <a:r>
              <a:rPr lang="en-US" sz="3911" b="1" dirty="0">
                <a:latin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3911" dirty="0">
                <a:latin typeface="Lato" panose="020F0502020204030203" pitchFamily="34" charset="0"/>
                <a:cs typeface="Segoe UI" panose="020B0502040204020203" pitchFamily="34" charset="0"/>
              </a:rPr>
              <a:t>Jenkins</a:t>
            </a:r>
            <a:endParaRPr lang="en-US" sz="3911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155C6-7E35-4156-B9B3-271571AF60CC}"/>
              </a:ext>
            </a:extLst>
          </p:cNvPr>
          <p:cNvSpPr txBox="1"/>
          <p:nvPr/>
        </p:nvSpPr>
        <p:spPr>
          <a:xfrm>
            <a:off x="908901" y="1111356"/>
            <a:ext cx="6810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Lato" panose="020F0502020204030203" pitchFamily="34" charset="0"/>
                <a:cs typeface="Segoe UI" panose="020B0502040204020203" pitchFamily="34" charset="0"/>
              </a:rPr>
              <a:t>Title:</a:t>
            </a:r>
            <a:br>
              <a:rPr lang="en-US" sz="4800" i="1" dirty="0">
                <a:latin typeface="Lato" panose="020F0502020204030203" pitchFamily="34" charset="0"/>
                <a:cs typeface="Segoe UI" panose="020B0502040204020203" pitchFamily="34" charset="0"/>
              </a:rPr>
            </a:br>
            <a:r>
              <a:rPr lang="en-US" sz="4800" i="1" dirty="0">
                <a:latin typeface="Lato" panose="020F0502020204030203" pitchFamily="34" charset="0"/>
                <a:cs typeface="Segoe UI" panose="020B0502040204020203" pitchFamily="34" charset="0"/>
              </a:rPr>
              <a:t>Subtitle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61B32-8F5A-4CA2-B549-F3CD26098007}"/>
              </a:ext>
            </a:extLst>
          </p:cNvPr>
          <p:cNvSpPr txBox="1"/>
          <p:nvPr/>
        </p:nvSpPr>
        <p:spPr>
          <a:xfrm>
            <a:off x="36558391" y="23230829"/>
            <a:ext cx="6682064" cy="18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11" dirty="0">
                <a:latin typeface="Lato" panose="020F0502020204030203" pitchFamily="34" charset="0"/>
                <a:cs typeface="Segoe UI" panose="020B0502040204020203" pitchFamily="34" charset="0"/>
              </a:rPr>
              <a:t>Leeroy</a:t>
            </a:r>
            <a:r>
              <a:rPr lang="en-US" sz="3911" b="1" dirty="0">
                <a:latin typeface="Lato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3911" dirty="0">
                <a:latin typeface="Lato" panose="020F0502020204030203" pitchFamily="34" charset="0"/>
                <a:cs typeface="Segoe UI" panose="020B0502040204020203" pitchFamily="34" charset="0"/>
              </a:rPr>
              <a:t>Jenkins, author2, </a:t>
            </a:r>
            <a:br>
              <a:rPr lang="en-US" sz="3911" dirty="0">
                <a:latin typeface="Lato" panose="020F0502020204030203" pitchFamily="34" charset="0"/>
                <a:cs typeface="Segoe UI" panose="020B0502040204020203" pitchFamily="34" charset="0"/>
              </a:rPr>
            </a:br>
            <a:r>
              <a:rPr lang="en-US" sz="3911" dirty="0">
                <a:latin typeface="Lato" panose="020F0502020204030203" pitchFamily="34" charset="0"/>
                <a:cs typeface="Segoe UI" panose="020B0502040204020203" pitchFamily="34" charset="0"/>
              </a:rPr>
              <a:t>author3, author4, author5, author6, author7, author42</a:t>
            </a:r>
            <a:endParaRPr lang="en-US" sz="3911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B355378-8069-4F41-9F33-76FF52B1D680}"/>
              </a:ext>
            </a:extLst>
          </p:cNvPr>
          <p:cNvSpPr/>
          <p:nvPr/>
        </p:nvSpPr>
        <p:spPr>
          <a:xfrm>
            <a:off x="36121294" y="23454166"/>
            <a:ext cx="320382" cy="297952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988AD-FB82-4850-84BE-0F496EB3BDC0}"/>
              </a:ext>
            </a:extLst>
          </p:cNvPr>
          <p:cNvSpPr/>
          <p:nvPr/>
        </p:nvSpPr>
        <p:spPr>
          <a:xfrm>
            <a:off x="16476203" y="21644277"/>
            <a:ext cx="219456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Visualize your findings with an image, graphic, or a key figure.</a:t>
            </a:r>
          </a:p>
          <a:p>
            <a:endParaRPr lang="en-US" sz="3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469FA09-6407-4240-A302-A9681C46F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6618" y="26360286"/>
            <a:ext cx="3362721" cy="33627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62BF9C0-8774-4458-8210-ACA478800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70312" y="13702750"/>
            <a:ext cx="10865504" cy="72436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BF017B-49DA-094F-A9D5-06DCF8F50B17}"/>
              </a:ext>
            </a:extLst>
          </p:cNvPr>
          <p:cNvSpPr txBox="1"/>
          <p:nvPr/>
        </p:nvSpPr>
        <p:spPr>
          <a:xfrm>
            <a:off x="36121294" y="10467879"/>
            <a:ext cx="681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 panose="020F0502020204030203" pitchFamily="34" charset="0"/>
                <a:cs typeface="Segoe UI" panose="020B0502040204020203" pitchFamily="34" charset="0"/>
              </a:rPr>
              <a:t>RESEARCH THRUST:</a:t>
            </a:r>
          </a:p>
          <a:p>
            <a:endParaRPr lang="en-US" sz="48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1016013" indent="-1016013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Ensure you place your KY NSF </a:t>
            </a:r>
            <a:r>
              <a:rPr lang="en-US" sz="4800" dirty="0" err="1">
                <a:latin typeface="Lato" panose="020F0502020204030203" pitchFamily="34" charset="0"/>
                <a:cs typeface="Segoe UI" panose="020B0502040204020203" pitchFamily="34" charset="0"/>
              </a:rPr>
              <a:t>EPSCoR</a:t>
            </a: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 thrust here. </a:t>
            </a:r>
          </a:p>
          <a:p>
            <a:endParaRPr lang="en-US" sz="48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0A51CF-A25E-C040-A18F-2E3247E87433}"/>
              </a:ext>
            </a:extLst>
          </p:cNvPr>
          <p:cNvSpPr/>
          <p:nvPr/>
        </p:nvSpPr>
        <p:spPr>
          <a:xfrm>
            <a:off x="1039589" y="30565550"/>
            <a:ext cx="7950472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89" dirty="0"/>
              <a:t>This material is based upon work supported by the</a:t>
            </a:r>
          </a:p>
          <a:p>
            <a:r>
              <a:rPr lang="en-US" sz="2489" dirty="0"/>
              <a:t>National Science Foundation under Cooperative </a:t>
            </a:r>
          </a:p>
          <a:p>
            <a:r>
              <a:rPr lang="en-US" sz="2489" dirty="0"/>
              <a:t>Agreement No. 1849213.</a:t>
            </a:r>
            <a:endParaRPr lang="en-US" sz="2489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ue and green logo&#10;&#10;Description automatically generated">
            <a:extLst>
              <a:ext uri="{FF2B5EF4-FFF2-40B4-BE49-F238E27FC236}">
                <a16:creationId xmlns:a16="http://schemas.microsoft.com/office/drawing/2014/main" id="{AFD19276-C4AD-645D-C961-50B8C2F54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651" y="30055534"/>
            <a:ext cx="4602879" cy="1792380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DEDDBEE-A900-C050-0842-A10EDC6B0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18" y="26487521"/>
            <a:ext cx="5048252" cy="1007345"/>
          </a:xfrm>
          <a:prstGeom prst="rect">
            <a:avLst/>
          </a:prstGeom>
        </p:spPr>
      </p:pic>
      <p:pic>
        <p:nvPicPr>
          <p:cNvPr id="31" name="Picture 30" descr="A blue and green logo&#10;&#10;Description automatically generated">
            <a:extLst>
              <a:ext uri="{FF2B5EF4-FFF2-40B4-BE49-F238E27FC236}">
                <a16:creationId xmlns:a16="http://schemas.microsoft.com/office/drawing/2014/main" id="{B18D7747-A808-C631-814C-100AFF0E6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03" y="28176277"/>
            <a:ext cx="3851000" cy="10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80B76EC-CB09-4E6A-88FA-AEB8DEAF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336300"/>
            <a:ext cx="32918400" cy="2179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52B70-A07B-4CED-928A-F784B2A39E63}"/>
              </a:ext>
            </a:extLst>
          </p:cNvPr>
          <p:cNvSpPr txBox="1"/>
          <p:nvPr/>
        </p:nvSpPr>
        <p:spPr>
          <a:xfrm>
            <a:off x="8061813" y="4722184"/>
            <a:ext cx="30342987" cy="481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22" dirty="0">
                <a:solidFill>
                  <a:srgbClr val="263238"/>
                </a:solidFill>
                <a:latin typeface="Lato" panose="020F0502020204030203" pitchFamily="34" charset="0"/>
              </a:rPr>
              <a:t>If your punchline is more than 2 lines,</a:t>
            </a:r>
            <a:r>
              <a:rPr lang="en-US" sz="10222" b="1" dirty="0">
                <a:solidFill>
                  <a:srgbClr val="263238"/>
                </a:solidFill>
                <a:latin typeface="Lato" panose="020F0502020204030203" pitchFamily="34" charset="0"/>
              </a:rPr>
              <a:t> don’t center it</a:t>
            </a:r>
            <a:r>
              <a:rPr lang="en-US" sz="10222" dirty="0">
                <a:solidFill>
                  <a:srgbClr val="263238"/>
                </a:solidFill>
                <a:latin typeface="Lato" panose="020F0502020204030203" pitchFamily="34" charset="0"/>
              </a:rPr>
              <a:t>. </a:t>
            </a:r>
            <a:r>
              <a:rPr lang="en-US" sz="10222" b="1" dirty="0">
                <a:solidFill>
                  <a:srgbClr val="263238"/>
                </a:solidFill>
                <a:latin typeface="Lato" panose="020F0502020204030203" pitchFamily="34" charset="0"/>
              </a:rPr>
              <a:t>Centered text is</a:t>
            </a:r>
            <a:r>
              <a:rPr lang="en-US" sz="10222" dirty="0">
                <a:solidFill>
                  <a:srgbClr val="263238"/>
                </a:solidFill>
                <a:latin typeface="Lato" panose="020F0502020204030203" pitchFamily="34" charset="0"/>
              </a:rPr>
              <a:t> </a:t>
            </a:r>
            <a:r>
              <a:rPr lang="en-US" sz="10222" b="1" dirty="0">
                <a:solidFill>
                  <a:srgbClr val="263238"/>
                </a:solidFill>
                <a:latin typeface="Lato" panose="020F0502020204030203" pitchFamily="34" charset="0"/>
              </a:rPr>
              <a:t>slower to read</a:t>
            </a:r>
            <a:r>
              <a:rPr lang="en-US" sz="10222" dirty="0">
                <a:solidFill>
                  <a:srgbClr val="263238"/>
                </a:solidFill>
                <a:latin typeface="Lato" panose="020F0502020204030203" pitchFamily="34" charset="0"/>
              </a:rPr>
              <a:t> than left-aligned text.</a:t>
            </a:r>
          </a:p>
        </p:txBody>
      </p:sp>
    </p:spTree>
    <p:extLst>
      <p:ext uri="{BB962C8B-B14F-4D97-AF65-F5344CB8AC3E}">
        <p14:creationId xmlns:p14="http://schemas.microsoft.com/office/powerpoint/2010/main" val="232229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3E31E80-283F-4632-97E5-643C577C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"/>
          <a:stretch/>
        </p:blipFill>
        <p:spPr bwMode="auto">
          <a:xfrm>
            <a:off x="10219571" y="6578599"/>
            <a:ext cx="23452059" cy="1557020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9E5871-AEF9-4CF9-9F50-CC84DD8CF684}"/>
              </a:ext>
            </a:extLst>
          </p:cNvPr>
          <p:cNvSpPr txBox="1"/>
          <p:nvPr/>
        </p:nvSpPr>
        <p:spPr>
          <a:xfrm>
            <a:off x="6053221" y="23694188"/>
            <a:ext cx="31784758" cy="166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22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by </a:t>
            </a:r>
            <a:r>
              <a:rPr lang="en-US" sz="7822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@</a:t>
            </a:r>
            <a:r>
              <a:rPr lang="en-US" sz="7822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mikemorrison</a:t>
            </a:r>
            <a:endParaRPr lang="en-US" sz="7822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3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597qQBWsAA4A4j.jpg:large">
            <a:extLst>
              <a:ext uri="{FF2B5EF4-FFF2-40B4-BE49-F238E27FC236}">
                <a16:creationId xmlns:a16="http://schemas.microsoft.com/office/drawing/2014/main" id="{298086AD-6BBD-411B-90C4-E10D177A5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2843" r="6734" b="41525"/>
          <a:stretch/>
        </p:blipFill>
        <p:spPr bwMode="auto">
          <a:xfrm>
            <a:off x="3331433" y="4667575"/>
            <a:ext cx="10768090" cy="85010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pbs.twimg.com/media/D56uq4yWsAEQVG3.jpg:large">
            <a:extLst>
              <a:ext uri="{FF2B5EF4-FFF2-40B4-BE49-F238E27FC236}">
                <a16:creationId xmlns:a16="http://schemas.microsoft.com/office/drawing/2014/main" id="{3522CA4A-8D8A-4C42-AE1E-06E4EB2D2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t="8988" r="18500" b="26612"/>
          <a:stretch/>
        </p:blipFill>
        <p:spPr bwMode="auto">
          <a:xfrm>
            <a:off x="16704095" y="4667576"/>
            <a:ext cx="11028642" cy="85442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9E5871-AEF9-4CF9-9F50-CC84DD8CF684}"/>
              </a:ext>
            </a:extLst>
          </p:cNvPr>
          <p:cNvSpPr txBox="1"/>
          <p:nvPr/>
        </p:nvSpPr>
        <p:spPr>
          <a:xfrm>
            <a:off x="2516418" y="13168622"/>
            <a:ext cx="1239812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MattKuhnDVM</a:t>
            </a:r>
            <a:endParaRPr lang="en-US" sz="4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FD7F9-54DC-4B2C-98EC-E76B5670C695}"/>
              </a:ext>
            </a:extLst>
          </p:cNvPr>
          <p:cNvSpPr txBox="1"/>
          <p:nvPr/>
        </p:nvSpPr>
        <p:spPr>
          <a:xfrm>
            <a:off x="16019356" y="13211830"/>
            <a:ext cx="1239812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SPrinceWare</a:t>
            </a:r>
            <a:endParaRPr lang="en-US" sz="4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https://pbs.twimg.com/media/D-fT-d0XoAA4N5T.jpg:large">
            <a:extLst>
              <a:ext uri="{FF2B5EF4-FFF2-40B4-BE49-F238E27FC236}">
                <a16:creationId xmlns:a16="http://schemas.microsoft.com/office/drawing/2014/main" id="{3A12A41B-5D71-4595-A85A-E6E75013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815" y="4667575"/>
            <a:ext cx="11392339" cy="85442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E5482-F33E-40B7-A137-A48C48A8A504}"/>
              </a:ext>
            </a:extLst>
          </p:cNvPr>
          <p:cNvSpPr txBox="1"/>
          <p:nvPr/>
        </p:nvSpPr>
        <p:spPr>
          <a:xfrm>
            <a:off x="30066924" y="13168621"/>
            <a:ext cx="12398121" cy="10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4800" b="1" dirty="0" err="1">
                <a:solidFill>
                  <a:srgbClr val="0070C0"/>
                </a:solidFill>
                <a:latin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ramya_ramaswami</a:t>
            </a:r>
            <a:endParaRPr lang="en-US" sz="48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E04F9E-90B9-4889-9811-B5599A5C4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1433" y="17300956"/>
            <a:ext cx="10947400" cy="7289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50A52-D22F-414F-B3AE-270ACFA2D89A}"/>
              </a:ext>
            </a:extLst>
          </p:cNvPr>
          <p:cNvSpPr txBox="1"/>
          <p:nvPr/>
        </p:nvSpPr>
        <p:spPr>
          <a:xfrm>
            <a:off x="2516417" y="24590756"/>
            <a:ext cx="1239812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NoraBalboa</a:t>
            </a:r>
            <a:endParaRPr lang="en-US" sz="4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A4E739-9164-4BFA-BA56-815CC978E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096" y="17300956"/>
            <a:ext cx="10307889" cy="7289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BC0EC0-575D-4CCE-869A-256E2717381C}"/>
              </a:ext>
            </a:extLst>
          </p:cNvPr>
          <p:cNvSpPr txBox="1"/>
          <p:nvPr/>
        </p:nvSpPr>
        <p:spPr>
          <a:xfrm>
            <a:off x="15746540" y="24590756"/>
            <a:ext cx="1239812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1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1"/>
              </a:rPr>
              <a:t>BrzezinskiRafi</a:t>
            </a:r>
            <a:endParaRPr lang="en-US" sz="4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4E5F326-DC0E-4D2E-90F1-0113720A81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2"/>
          <a:stretch/>
        </p:blipFill>
        <p:spPr>
          <a:xfrm>
            <a:off x="30353743" y="17300956"/>
            <a:ext cx="11608411" cy="7289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A54AFB-2F9A-423D-A305-C29E1DE40E2E}"/>
              </a:ext>
            </a:extLst>
          </p:cNvPr>
          <p:cNvSpPr txBox="1"/>
          <p:nvPr/>
        </p:nvSpPr>
        <p:spPr>
          <a:xfrm>
            <a:off x="30066924" y="24590756"/>
            <a:ext cx="1239812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3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3"/>
              </a:rPr>
              <a:t>RhondaVSharpe</a:t>
            </a:r>
            <a:endParaRPr lang="en-US" sz="48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1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686DAE-ED44-4F96-A84F-2076F2452E6D}"/>
              </a:ext>
            </a:extLst>
          </p:cNvPr>
          <p:cNvSpPr txBox="1"/>
          <p:nvPr/>
        </p:nvSpPr>
        <p:spPr>
          <a:xfrm>
            <a:off x="7203354" y="20710066"/>
            <a:ext cx="12444280" cy="2499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22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Portrait</a:t>
            </a:r>
            <a:endParaRPr lang="en-US" sz="782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82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838981-35BF-4011-A021-F37C42FB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320" y="2706625"/>
            <a:ext cx="37856160" cy="5364480"/>
          </a:xfrm>
        </p:spPr>
        <p:txBody>
          <a:bodyPr>
            <a:normAutofit/>
          </a:bodyPr>
          <a:lstStyle/>
          <a:p>
            <a:pPr algn="ctr"/>
            <a:r>
              <a:rPr lang="en-US" sz="18756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                Templates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84A218-88F4-4D70-A583-D2E8235798DF}"/>
              </a:ext>
            </a:extLst>
          </p:cNvPr>
          <p:cNvSpPr/>
          <p:nvPr/>
        </p:nvSpPr>
        <p:spPr>
          <a:xfrm>
            <a:off x="8755287" y="21995888"/>
            <a:ext cx="51497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</a:t>
            </a:r>
            <a:r>
              <a:rPr lang="en-US" sz="6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@</a:t>
            </a:r>
            <a:r>
              <a:rPr lang="en-US" sz="6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sina_lana</a:t>
            </a:r>
            <a:endParaRPr lang="en-US" sz="6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53559F-E365-49B6-8CC3-CBA8853DE887}"/>
              </a:ext>
            </a:extLst>
          </p:cNvPr>
          <p:cNvSpPr txBox="1"/>
          <p:nvPr/>
        </p:nvSpPr>
        <p:spPr>
          <a:xfrm>
            <a:off x="21358381" y="20710066"/>
            <a:ext cx="12444280" cy="129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22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Landscape</a:t>
            </a:r>
            <a:endParaRPr lang="en-US" sz="7822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91EC553D-932F-4179-8AA4-01C25540E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8380" y="9287009"/>
            <a:ext cx="15623625" cy="1105116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1AF6274-DB1F-40A7-9EF3-5D2C2D7C6DD6}"/>
              </a:ext>
            </a:extLst>
          </p:cNvPr>
          <p:cNvSpPr/>
          <p:nvPr/>
        </p:nvSpPr>
        <p:spPr>
          <a:xfrm>
            <a:off x="22913611" y="21995888"/>
            <a:ext cx="46303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</a:t>
            </a:r>
            <a:r>
              <a:rPr lang="en-US" sz="6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@</a:t>
            </a:r>
            <a:r>
              <a:rPr lang="en-US" sz="6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rtsbailo</a:t>
            </a:r>
            <a:endParaRPr lang="en-US" sz="6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FAE6D70-E646-43E1-915A-0D48933C4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5724" y="3740496"/>
            <a:ext cx="10160000" cy="4233333"/>
          </a:xfrm>
          <a:prstGeom prst="rect">
            <a:avLst/>
          </a:prstGeom>
        </p:spPr>
      </p:pic>
      <p:sp>
        <p:nvSpPr>
          <p:cNvPr id="31" name="Rectangle: Rounded Corners 30">
            <a:hlinkClick r:id="rId3"/>
            <a:extLst>
              <a:ext uri="{FF2B5EF4-FFF2-40B4-BE49-F238E27FC236}">
                <a16:creationId xmlns:a16="http://schemas.microsoft.com/office/drawing/2014/main" id="{B0E7016C-A258-4331-8D13-40230C5D8700}"/>
              </a:ext>
            </a:extLst>
          </p:cNvPr>
          <p:cNvSpPr/>
          <p:nvPr/>
        </p:nvSpPr>
        <p:spPr>
          <a:xfrm>
            <a:off x="21455916" y="23611840"/>
            <a:ext cx="15623625" cy="2762215"/>
          </a:xfrm>
          <a:prstGeom prst="roundRect">
            <a:avLst/>
          </a:prstGeom>
          <a:solidFill>
            <a:srgbClr val="4C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>
              <a:solidFill>
                <a:srgbClr val="1B5E20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9557E9A-A062-4CBF-A480-153FAEDC1495}"/>
              </a:ext>
            </a:extLst>
          </p:cNvPr>
          <p:cNvSpPr txBox="1"/>
          <p:nvPr/>
        </p:nvSpPr>
        <p:spPr>
          <a:xfrm>
            <a:off x="21455916" y="26566721"/>
            <a:ext cx="1603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https://www.overleaf.com/latex/templates/better-poster-latex-template/gmkgjvxqbyyt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29" name="Graphic 1028">
            <a:extLst>
              <a:ext uri="{FF2B5EF4-FFF2-40B4-BE49-F238E27FC236}">
                <a16:creationId xmlns:a16="http://schemas.microsoft.com/office/drawing/2014/main" id="{F8305091-55F0-4F4D-BEC7-093FB0ADB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80981" y="24538815"/>
            <a:ext cx="1070187" cy="1009380"/>
          </a:xfrm>
          <a:prstGeom prst="rect">
            <a:avLst/>
          </a:prstGeom>
        </p:spPr>
      </p:pic>
      <p:sp>
        <p:nvSpPr>
          <p:cNvPr id="41" name="Rectangle: Rounded Corners 40">
            <a:hlinkClick r:id="rId3"/>
            <a:extLst>
              <a:ext uri="{FF2B5EF4-FFF2-40B4-BE49-F238E27FC236}">
                <a16:creationId xmlns:a16="http://schemas.microsoft.com/office/drawing/2014/main" id="{F005A65F-C542-4221-9F14-54EF939A914D}"/>
              </a:ext>
            </a:extLst>
          </p:cNvPr>
          <p:cNvSpPr/>
          <p:nvPr/>
        </p:nvSpPr>
        <p:spPr>
          <a:xfrm>
            <a:off x="7300889" y="23710680"/>
            <a:ext cx="8629990" cy="2760911"/>
          </a:xfrm>
          <a:prstGeom prst="roundRect">
            <a:avLst/>
          </a:prstGeom>
          <a:solidFill>
            <a:srgbClr val="4C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>
              <a:solidFill>
                <a:srgbClr val="1B5E20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86F0D83D-30C4-4BF5-9E0D-342647F8E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2786" y="24636351"/>
            <a:ext cx="1070187" cy="1009380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B49CBB7F-FBA3-4D04-AB43-D059EEB37970}"/>
              </a:ext>
            </a:extLst>
          </p:cNvPr>
          <p:cNvSpPr txBox="1"/>
          <p:nvPr/>
        </p:nvSpPr>
        <p:spPr>
          <a:xfrm>
            <a:off x="9493504" y="24213695"/>
            <a:ext cx="679500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Lato Black" panose="020F0A02020204030203" pitchFamily="34" charset="0"/>
              </a:rPr>
              <a:t>Download </a:t>
            </a:r>
            <a:br>
              <a:rPr lang="en-US" sz="6400" dirty="0">
                <a:solidFill>
                  <a:schemeClr val="bg1"/>
                </a:solidFill>
                <a:latin typeface="Lato Black" panose="020F0A02020204030203" pitchFamily="34" charset="0"/>
              </a:rPr>
            </a:br>
            <a:r>
              <a:rPr lang="en-US" sz="3733" dirty="0">
                <a:solidFill>
                  <a:srgbClr val="1B5E20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(Ctrl/Cmd + Click)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CE5607-7989-4274-BAF0-719D2BBCB268}"/>
              </a:ext>
            </a:extLst>
          </p:cNvPr>
          <p:cNvSpPr txBox="1"/>
          <p:nvPr/>
        </p:nvSpPr>
        <p:spPr>
          <a:xfrm>
            <a:off x="23630313" y="24116159"/>
            <a:ext cx="679500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Lato Black" panose="020F0A02020204030203" pitchFamily="34" charset="0"/>
              </a:rPr>
              <a:t>Download </a:t>
            </a:r>
            <a:br>
              <a:rPr lang="en-US" sz="6400" dirty="0">
                <a:solidFill>
                  <a:schemeClr val="bg1"/>
                </a:solidFill>
                <a:latin typeface="Lato Black" panose="020F0A02020204030203" pitchFamily="34" charset="0"/>
              </a:rPr>
            </a:br>
            <a:r>
              <a:rPr lang="en-US" sz="3733" dirty="0">
                <a:solidFill>
                  <a:srgbClr val="1B5E20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(Ctrl/Cmd + Click)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33F3B41E-47FF-4676-BC21-3C35A13C3F2A}"/>
              </a:ext>
            </a:extLst>
          </p:cNvPr>
          <p:cNvSpPr txBox="1"/>
          <p:nvPr/>
        </p:nvSpPr>
        <p:spPr>
          <a:xfrm>
            <a:off x="7254065" y="26664257"/>
            <a:ext cx="941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https://github.com/LanaSina/better_poster_latex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35" name="Picture 5" descr="Lana Sinapayen">
            <a:extLst>
              <a:ext uri="{FF2B5EF4-FFF2-40B4-BE49-F238E27FC236}">
                <a16:creationId xmlns:a16="http://schemas.microsoft.com/office/drawing/2014/main" id="{8982EF62-1AD1-48B3-9E7F-FD965D4B3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61" y="22017515"/>
            <a:ext cx="1317118" cy="131711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7" descr="âafael Bailo">
            <a:extLst>
              <a:ext uri="{FF2B5EF4-FFF2-40B4-BE49-F238E27FC236}">
                <a16:creationId xmlns:a16="http://schemas.microsoft.com/office/drawing/2014/main" id="{177865AB-B0F1-473F-8718-DF604E51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917" y="22017515"/>
            <a:ext cx="1317118" cy="131711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036">
            <a:hlinkClick r:id="rId10"/>
            <a:extLst>
              <a:ext uri="{FF2B5EF4-FFF2-40B4-BE49-F238E27FC236}">
                <a16:creationId xmlns:a16="http://schemas.microsoft.com/office/drawing/2014/main" id="{053DA0F6-1911-43A6-862A-0CB59AF02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3354" y="9287009"/>
            <a:ext cx="7784678" cy="110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1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/>
            <a:extLst>
              <a:ext uri="{FF2B5EF4-FFF2-40B4-BE49-F238E27FC236}">
                <a16:creationId xmlns:a16="http://schemas.microsoft.com/office/drawing/2014/main" id="{08346F16-E6F8-42FC-BA64-9229E18AAB57}"/>
              </a:ext>
            </a:extLst>
          </p:cNvPr>
          <p:cNvSpPr/>
          <p:nvPr/>
        </p:nvSpPr>
        <p:spPr>
          <a:xfrm>
            <a:off x="9414933" y="22333763"/>
            <a:ext cx="4165600" cy="416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2659431"/>
            <a:ext cx="37856160" cy="5655735"/>
          </a:xfrm>
        </p:spPr>
        <p:txBody>
          <a:bodyPr>
            <a:normAutofit/>
          </a:bodyPr>
          <a:lstStyle/>
          <a:p>
            <a:pPr algn="ctr"/>
            <a:r>
              <a:rPr lang="en-US" sz="18756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3427" y="9516533"/>
            <a:ext cx="19149907" cy="1852328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How do I </a:t>
            </a:r>
            <a:r>
              <a:rPr lang="en-US" sz="6933" b="1" dirty="0">
                <a:solidFill>
                  <a:srgbClr val="C8E6C9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create</a:t>
            </a: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a QR code?</a:t>
            </a:r>
          </a:p>
          <a:p>
            <a:pPr>
              <a:lnSpc>
                <a:spcPct val="110000"/>
              </a:lnSpc>
            </a:pPr>
            <a:r>
              <a:rPr lang="en-US" sz="5333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  <a:hlinkClick r:id="rId3"/>
              </a:rPr>
              <a:t>https://www.qrcode-monkey.com/</a:t>
            </a:r>
            <a:r>
              <a:rPr lang="en-US" sz="5333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is free, URLs don’t expire, and you can add cool features like images.</a:t>
            </a:r>
            <a:br>
              <a:rPr lang="en-US" sz="5333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5333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5333" dirty="0">
              <a:solidFill>
                <a:srgbClr val="2196F3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</a:t>
            </a:r>
            <a:r>
              <a:rPr lang="en-US" sz="6933" b="1" dirty="0">
                <a:solidFill>
                  <a:srgbClr val="C8E6C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scan</a:t>
            </a: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QR code?</a:t>
            </a:r>
          </a:p>
          <a:p>
            <a:pPr>
              <a:lnSpc>
                <a:spcPct val="110000"/>
              </a:lnSpc>
            </a:pP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5333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</a:t>
            </a:r>
            <a:b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5333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6933" b="1" i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6933" b="1" i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6933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  <a:hlinkClick r:id="rId2"/>
              </a:rPr>
              <a:t>https://linktr.ee/</a:t>
            </a:r>
            <a:r>
              <a:rPr lang="en-US" sz="5333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. </a:t>
            </a: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Arial" panose="020B0604020202020204" pitchFamily="34" charset="0"/>
              </a:rPr>
              <a:t>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4933" y="9516533"/>
            <a:ext cx="4165600" cy="4165600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933" y="15578667"/>
            <a:ext cx="4165600" cy="39962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2782278" y="15306094"/>
            <a:ext cx="5277989" cy="173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56" b="1" dirty="0">
                <a:solidFill>
                  <a:schemeClr val="bg1"/>
                </a:solidFill>
              </a:rPr>
              <a:t>Ctrl-click</a:t>
            </a:r>
            <a:r>
              <a:rPr lang="en-US" sz="3556" dirty="0">
                <a:solidFill>
                  <a:schemeClr val="bg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5874104" y="17186442"/>
            <a:ext cx="3080956" cy="1839495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8CF84-10E7-4689-A819-230811EEEDBF}"/>
              </a:ext>
            </a:extLst>
          </p:cNvPr>
          <p:cNvSpPr txBox="1"/>
          <p:nvPr/>
        </p:nvSpPr>
        <p:spPr>
          <a:xfrm>
            <a:off x="9295508" y="19776437"/>
            <a:ext cx="4775200" cy="1241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9" dirty="0">
                <a:solidFill>
                  <a:schemeClr val="bg1"/>
                </a:solidFill>
              </a:rPr>
              <a:t>Donated by</a:t>
            </a:r>
            <a:r>
              <a:rPr lang="en-US" sz="2489" b="1" dirty="0">
                <a:solidFill>
                  <a:schemeClr val="bg1"/>
                </a:solidFill>
              </a:rPr>
              <a:t> </a:t>
            </a:r>
            <a:r>
              <a:rPr lang="en-US" sz="2489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@kristinrojasmd</a:t>
            </a:r>
            <a:endParaRPr lang="en-US" sz="2489" b="1" dirty="0">
              <a:solidFill>
                <a:schemeClr val="bg1"/>
              </a:solidFill>
            </a:endParaRPr>
          </a:p>
          <a:p>
            <a:r>
              <a:rPr lang="en-US" sz="2489" dirty="0">
                <a:hlinkClick r:id="rId6"/>
              </a:rPr>
              <a:t>https://twitter.com/kristinrojasmd/status/1124418213050298368</a:t>
            </a:r>
            <a:endParaRPr lang="en-US" sz="2489" dirty="0">
              <a:solidFill>
                <a:schemeClr val="bg1"/>
              </a:solidFill>
            </a:endParaRPr>
          </a:p>
        </p:txBody>
      </p:sp>
      <p:pic>
        <p:nvPicPr>
          <p:cNvPr id="7170" name="Picture 2" descr="Related image">
            <a:hlinkClick r:id="rId2"/>
            <a:extLst>
              <a:ext uri="{FF2B5EF4-FFF2-40B4-BE49-F238E27FC236}">
                <a16:creationId xmlns:a16="http://schemas.microsoft.com/office/drawing/2014/main" id="{7D11D1B2-CB83-49C5-8982-1F9CDC49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493" y="23677833"/>
            <a:ext cx="3839959" cy="11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0EB922-8CAF-4D98-8BFC-FA46305A6CFB}"/>
              </a:ext>
            </a:extLst>
          </p:cNvPr>
          <p:cNvSpPr/>
          <p:nvPr/>
        </p:nvSpPr>
        <p:spPr>
          <a:xfrm>
            <a:off x="16393966" y="6503686"/>
            <a:ext cx="11017710" cy="10974108"/>
          </a:xfrm>
          <a:prstGeom prst="roundRect">
            <a:avLst>
              <a:gd name="adj" fmla="val 2435"/>
            </a:avLst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1529350"/>
            <a:ext cx="37856160" cy="5364480"/>
          </a:xfrm>
        </p:spPr>
        <p:txBody>
          <a:bodyPr>
            <a:normAutofit/>
          </a:bodyPr>
          <a:lstStyle/>
          <a:p>
            <a:pPr algn="ctr"/>
            <a:r>
              <a:rPr lang="en-US" sz="15645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#betterposter collection…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59D7C7-C6DD-463A-BC0C-EBABBE1F7D03}"/>
              </a:ext>
            </a:extLst>
          </p:cNvPr>
          <p:cNvSpPr/>
          <p:nvPr/>
        </p:nvSpPr>
        <p:spPr>
          <a:xfrm>
            <a:off x="3826933" y="6503686"/>
            <a:ext cx="11017710" cy="10974108"/>
          </a:xfrm>
          <a:prstGeom prst="roundRect">
            <a:avLst>
              <a:gd name="adj" fmla="val 2435"/>
            </a:avLst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32272-415C-4141-B841-6533B2128C28}"/>
              </a:ext>
            </a:extLst>
          </p:cNvPr>
          <p:cNvSpPr txBox="1"/>
          <p:nvPr/>
        </p:nvSpPr>
        <p:spPr>
          <a:xfrm>
            <a:off x="3759200" y="6963370"/>
            <a:ext cx="11085444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267" b="1" dirty="0">
                <a:solidFill>
                  <a:srgbClr val="B3E5FC"/>
                </a:solidFill>
              </a:rPr>
              <a:t>Original</a:t>
            </a:r>
            <a:endParaRPr lang="en-US" sz="12267" dirty="0">
              <a:solidFill>
                <a:srgbClr val="B3E5F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71AA3-ED6D-460F-9F9A-0D44A8A6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510" y="9259355"/>
            <a:ext cx="10010623" cy="664372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6BCC06-245F-440A-B0B5-5611BA82F4A6}"/>
              </a:ext>
            </a:extLst>
          </p:cNvPr>
          <p:cNvSpPr/>
          <p:nvPr/>
        </p:nvSpPr>
        <p:spPr>
          <a:xfrm>
            <a:off x="29114290" y="6503686"/>
            <a:ext cx="11017710" cy="10974108"/>
          </a:xfrm>
          <a:prstGeom prst="roundRect">
            <a:avLst>
              <a:gd name="adj" fmla="val 2435"/>
            </a:avLst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04BE9C-0452-4416-832C-9083898A7FE2}"/>
              </a:ext>
            </a:extLst>
          </p:cNvPr>
          <p:cNvSpPr txBox="1"/>
          <p:nvPr/>
        </p:nvSpPr>
        <p:spPr>
          <a:xfrm>
            <a:off x="16326233" y="6963370"/>
            <a:ext cx="11085444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267" b="1" dirty="0">
                <a:solidFill>
                  <a:srgbClr val="B3E5FC"/>
                </a:solidFill>
              </a:rPr>
              <a:t>Presenter</a:t>
            </a:r>
            <a:endParaRPr lang="en-US" sz="12267" dirty="0">
              <a:solidFill>
                <a:srgbClr val="B3E5FC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384609D-A4A5-40B5-970D-E4003B612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92" y="9259355"/>
            <a:ext cx="9999828" cy="664372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6393CCA-6338-476A-B46B-DF662EF0F19C}"/>
              </a:ext>
            </a:extLst>
          </p:cNvPr>
          <p:cNvSpPr txBox="1"/>
          <p:nvPr/>
        </p:nvSpPr>
        <p:spPr>
          <a:xfrm>
            <a:off x="28893266" y="6963369"/>
            <a:ext cx="11085444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267" b="1" dirty="0">
                <a:solidFill>
                  <a:srgbClr val="B3E5FC"/>
                </a:solidFill>
              </a:rPr>
              <a:t>Figure Hero</a:t>
            </a:r>
            <a:endParaRPr lang="en-US" sz="12267" dirty="0">
              <a:solidFill>
                <a:srgbClr val="B3E5FC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76FAD4E-695B-417C-A59D-A3893B22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713" y="9473247"/>
            <a:ext cx="9354575" cy="600203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A39A000-ACBC-4977-ADE2-CA48D194A92E}"/>
              </a:ext>
            </a:extLst>
          </p:cNvPr>
          <p:cNvSpPr/>
          <p:nvPr/>
        </p:nvSpPr>
        <p:spPr>
          <a:xfrm>
            <a:off x="3888079" y="18916710"/>
            <a:ext cx="11017710" cy="10974108"/>
          </a:xfrm>
          <a:prstGeom prst="roundRect">
            <a:avLst>
              <a:gd name="adj" fmla="val 2435"/>
            </a:avLst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4898E3-D4FC-4D82-8E9C-B7E478F029CE}"/>
              </a:ext>
            </a:extLst>
          </p:cNvPr>
          <p:cNvSpPr txBox="1"/>
          <p:nvPr/>
        </p:nvSpPr>
        <p:spPr>
          <a:xfrm>
            <a:off x="3820346" y="19376393"/>
            <a:ext cx="11085444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267" b="1" dirty="0">
                <a:solidFill>
                  <a:srgbClr val="B3E5FC"/>
                </a:solidFill>
              </a:rPr>
              <a:t>Data Art</a:t>
            </a:r>
            <a:endParaRPr lang="en-US" sz="12267" dirty="0">
              <a:solidFill>
                <a:srgbClr val="B3E5FC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7B249B0-36E2-450C-9570-DBC53DD8E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713" y="21726038"/>
            <a:ext cx="9354575" cy="56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CE2B9B5-789C-4130-84E0-D71F63B278C4}"/>
              </a:ext>
            </a:extLst>
          </p:cNvPr>
          <p:cNvGrpSpPr/>
          <p:nvPr/>
        </p:nvGrpSpPr>
        <p:grpSpPr>
          <a:xfrm>
            <a:off x="18504013" y="27998574"/>
            <a:ext cx="2878880" cy="2412116"/>
            <a:chOff x="20817015" y="29440994"/>
            <a:chExt cx="3238740" cy="2713630"/>
          </a:xfrm>
        </p:grpSpPr>
        <p:sp>
          <p:nvSpPr>
            <p:cNvPr id="43" name="Rectangle: Top Corners Rounded 42">
              <a:extLst>
                <a:ext uri="{FF2B5EF4-FFF2-40B4-BE49-F238E27FC236}">
                  <a16:creationId xmlns:a16="http://schemas.microsoft.com/office/drawing/2014/main" id="{B00A1732-BBB5-4CA8-B99F-BD8107BE4580}"/>
                </a:ext>
              </a:extLst>
            </p:cNvPr>
            <p:cNvSpPr/>
            <p:nvPr/>
          </p:nvSpPr>
          <p:spPr>
            <a:xfrm rot="16200000">
              <a:off x="21143159" y="29114850"/>
              <a:ext cx="2586451" cy="3238740"/>
            </a:xfrm>
            <a:prstGeom prst="round2SameRect">
              <a:avLst/>
            </a:prstGeom>
            <a:solidFill>
              <a:srgbClr val="310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42FBEF49-1690-499B-B97D-91696551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867814" y="29620861"/>
              <a:ext cx="529537" cy="52953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D463A87-88B4-48CB-9988-0FEA90F82300}"/>
                </a:ext>
              </a:extLst>
            </p:cNvPr>
            <p:cNvSpPr txBox="1"/>
            <p:nvPr/>
          </p:nvSpPr>
          <p:spPr>
            <a:xfrm rot="5400000">
              <a:off x="20273133" y="31028554"/>
              <a:ext cx="1779005" cy="47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PrePrint</a:t>
              </a:r>
              <a:endParaRPr lang="en-US" sz="2133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EBAD920F-47FD-4F90-8E6C-7D4BB4AC5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96"/>
          <a:stretch/>
        </p:blipFill>
        <p:spPr>
          <a:xfrm>
            <a:off x="19050472" y="28064138"/>
            <a:ext cx="2230062" cy="2156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03C34-F3CB-4D7E-BED6-4912BED00063}"/>
              </a:ext>
            </a:extLst>
          </p:cNvPr>
          <p:cNvSpPr/>
          <p:nvPr/>
        </p:nvSpPr>
        <p:spPr>
          <a:xfrm>
            <a:off x="0" y="1828800"/>
            <a:ext cx="16555452" cy="29260800"/>
          </a:xfrm>
          <a:prstGeom prst="rect">
            <a:avLst/>
          </a:prstGeom>
          <a:solidFill>
            <a:srgbClr val="3109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1600C-5D44-4BE7-8500-7C17A936BFE4}"/>
              </a:ext>
            </a:extLst>
          </p:cNvPr>
          <p:cNvSpPr txBox="1"/>
          <p:nvPr/>
        </p:nvSpPr>
        <p:spPr>
          <a:xfrm>
            <a:off x="1155032" y="4309979"/>
            <a:ext cx="14844294" cy="864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1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Teach people </a:t>
            </a:r>
            <a:r>
              <a:rPr lang="en-US" sz="11111" dirty="0">
                <a:solidFill>
                  <a:srgbClr val="FBE2A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something cool you learned in 5 seconds </a:t>
            </a:r>
            <a:r>
              <a:rPr lang="en-US" sz="1111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as they walk by (or scroll by).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B02B3-FF6D-4ED8-9042-A3C19D418301}"/>
              </a:ext>
            </a:extLst>
          </p:cNvPr>
          <p:cNvSpPr/>
          <p:nvPr/>
        </p:nvSpPr>
        <p:spPr>
          <a:xfrm>
            <a:off x="18491200" y="4919828"/>
            <a:ext cx="23340796" cy="8844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23900" dist="1143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43C867-B3D6-4C39-8B9F-FCDACBB0336D}"/>
              </a:ext>
            </a:extLst>
          </p:cNvPr>
          <p:cNvSpPr/>
          <p:nvPr/>
        </p:nvSpPr>
        <p:spPr>
          <a:xfrm>
            <a:off x="31526303" y="17678404"/>
            <a:ext cx="10305694" cy="8556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23900" dist="1143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</a:t>
            </a:r>
          </a:p>
        </p:txBody>
      </p:sp>
      <p:pic>
        <p:nvPicPr>
          <p:cNvPr id="25" name="Picture 24" descr="A picture containing clock&#10;&#10;Description automatically generated">
            <a:extLst>
              <a:ext uri="{FF2B5EF4-FFF2-40B4-BE49-F238E27FC236}">
                <a16:creationId xmlns:a16="http://schemas.microsoft.com/office/drawing/2014/main" id="{0AF898B3-BEF6-4566-B202-4B75B7B8E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173" y="5513976"/>
            <a:ext cx="21433386" cy="83307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1DCBAC-78BF-402D-9060-61A22D93863D}"/>
              </a:ext>
            </a:extLst>
          </p:cNvPr>
          <p:cNvSpPr/>
          <p:nvPr/>
        </p:nvSpPr>
        <p:spPr>
          <a:xfrm>
            <a:off x="18491200" y="17678405"/>
            <a:ext cx="10803467" cy="8556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23900" dist="1143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1221C-A8A5-4C04-AF52-0D59051268BF}"/>
              </a:ext>
            </a:extLst>
          </p:cNvPr>
          <p:cNvSpPr txBox="1"/>
          <p:nvPr/>
        </p:nvSpPr>
        <p:spPr>
          <a:xfrm>
            <a:off x="21826994" y="28249599"/>
            <a:ext cx="230644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latin typeface="Rift Soft Light" panose="00000400000000000000" pitchFamily="50" charset="0"/>
              </a:rPr>
              <a:t>LEM HEWITT,  Phillip Merman, Ted crisp </a:t>
            </a:r>
            <a:r>
              <a:rPr lang="en-US" sz="5333" dirty="0">
                <a:latin typeface="Rift Soft Light" panose="00000400000000000000" pitchFamily="50" charset="0"/>
              </a:rPr>
              <a:t> </a:t>
            </a:r>
            <a:br>
              <a:rPr lang="en-US" sz="5333" dirty="0">
                <a:latin typeface="Rift Soft Light" panose="00000400000000000000" pitchFamily="50" charset="0"/>
              </a:rPr>
            </a:br>
            <a:r>
              <a:rPr lang="en-US" sz="5333" dirty="0">
                <a:latin typeface="Rift Soft Light" panose="00000400000000000000" pitchFamily="50" charset="0"/>
              </a:rPr>
              <a:t>EXAMPLE Graphics donated by biorender.com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C0F14-769E-4F62-955A-4A726C390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477711" y="19583109"/>
            <a:ext cx="8828663" cy="502229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C5E9CB-2F80-4175-93F1-0C4978AF2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12547" y="19073658"/>
            <a:ext cx="8983579" cy="5604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5580D-71CE-42D4-8A22-B739F70327E5}"/>
              </a:ext>
            </a:extLst>
          </p:cNvPr>
          <p:cNvSpPr txBox="1"/>
          <p:nvPr/>
        </p:nvSpPr>
        <p:spPr>
          <a:xfrm>
            <a:off x="19477711" y="5513976"/>
            <a:ext cx="981695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Immune checkpoint </a:t>
            </a:r>
            <a:r>
              <a:rPr lang="en-US" sz="4267" dirty="0">
                <a:solidFill>
                  <a:srgbClr val="ED1C24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inhibits</a:t>
            </a:r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T-cell activation.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7E1A1E-2D7E-4B05-BE73-DD92B6042928}"/>
              </a:ext>
            </a:extLst>
          </p:cNvPr>
          <p:cNvSpPr txBox="1"/>
          <p:nvPr/>
        </p:nvSpPr>
        <p:spPr>
          <a:xfrm>
            <a:off x="19477711" y="3662821"/>
            <a:ext cx="6791157" cy="11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11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Method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3E2ECE-63CD-4DAF-9723-9F945DAB9763}"/>
              </a:ext>
            </a:extLst>
          </p:cNvPr>
          <p:cNvSpPr txBox="1"/>
          <p:nvPr/>
        </p:nvSpPr>
        <p:spPr>
          <a:xfrm>
            <a:off x="31620539" y="5513974"/>
            <a:ext cx="1006932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Anti-PDF-1 antibodies </a:t>
            </a:r>
            <a:r>
              <a:rPr lang="en-US" sz="4267" dirty="0">
                <a:solidFill>
                  <a:srgbClr val="8DC63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permit</a:t>
            </a:r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T cell activation.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6E88D-576A-402A-B2C7-5209071C12AC}"/>
              </a:ext>
            </a:extLst>
          </p:cNvPr>
          <p:cNvSpPr txBox="1"/>
          <p:nvPr/>
        </p:nvSpPr>
        <p:spPr>
          <a:xfrm>
            <a:off x="19477711" y="15761574"/>
            <a:ext cx="998807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Explain what the graph shows.</a:t>
            </a:r>
            <a:r>
              <a:rPr lang="en-US" sz="4267" dirty="0">
                <a:latin typeface="Segoe UI" panose="020B0502040204020203" pitchFamily="34" charset="0"/>
                <a:cs typeface="Segoe UI" panose="020B0502040204020203" pitchFamily="34" charset="0"/>
              </a:rPr>
              <a:t> Like, </a:t>
            </a:r>
            <a:r>
              <a:rPr lang="en-US" sz="4267" dirty="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spoilers are good.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190E1-C93F-4200-9000-A25622CEB933}"/>
              </a:ext>
            </a:extLst>
          </p:cNvPr>
          <p:cNvSpPr txBox="1"/>
          <p:nvPr/>
        </p:nvSpPr>
        <p:spPr>
          <a:xfrm>
            <a:off x="31620539" y="15761574"/>
            <a:ext cx="998807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Quickly explain what the graph shows.</a:t>
            </a:r>
            <a:r>
              <a:rPr lang="en-US" sz="4267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267" dirty="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Help people think.</a:t>
            </a:r>
          </a:p>
        </p:txBody>
      </p:sp>
      <p:pic>
        <p:nvPicPr>
          <p:cNvPr id="64" name="Picture 63" descr="A close up of a logo&#10;&#10;Description automatically generated">
            <a:extLst>
              <a:ext uri="{FF2B5EF4-FFF2-40B4-BE49-F238E27FC236}">
                <a16:creationId xmlns:a16="http://schemas.microsoft.com/office/drawing/2014/main" id="{478B7A83-5173-4F4B-84CA-FB41B844A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67" y="12941402"/>
            <a:ext cx="16060400" cy="11370765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B84C32-A0CA-4ED4-AF8E-7E3EB0474380}"/>
              </a:ext>
            </a:extLst>
          </p:cNvPr>
          <p:cNvCxnSpPr>
            <a:cxnSpLocks/>
          </p:cNvCxnSpPr>
          <p:nvPr/>
        </p:nvCxnSpPr>
        <p:spPr>
          <a:xfrm flipH="1" flipV="1">
            <a:off x="6151492" y="20766163"/>
            <a:ext cx="1161785" cy="3287841"/>
          </a:xfrm>
          <a:prstGeom prst="line">
            <a:avLst/>
          </a:prstGeom>
          <a:ln w="254000">
            <a:solidFill>
              <a:srgbClr val="8DC63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069B0B00-E2D6-4987-AEB4-EDFB8915B812}"/>
              </a:ext>
            </a:extLst>
          </p:cNvPr>
          <p:cNvSpPr/>
          <p:nvPr/>
        </p:nvSpPr>
        <p:spPr>
          <a:xfrm>
            <a:off x="4992309" y="19583109"/>
            <a:ext cx="2117558" cy="1239546"/>
          </a:xfrm>
          <a:prstGeom prst="rect">
            <a:avLst/>
          </a:prstGeom>
          <a:noFill/>
          <a:ln w="254000"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06C801-32EC-4901-910A-F1A7658478CC}"/>
              </a:ext>
            </a:extLst>
          </p:cNvPr>
          <p:cNvSpPr txBox="1"/>
          <p:nvPr/>
        </p:nvSpPr>
        <p:spPr>
          <a:xfrm>
            <a:off x="5689600" y="24312167"/>
            <a:ext cx="91778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8DC63F"/>
                </a:solidFill>
              </a:rPr>
              <a:t>(illustrate your takeaway point)</a:t>
            </a:r>
          </a:p>
        </p:txBody>
      </p:sp>
    </p:spTree>
    <p:extLst>
      <p:ext uri="{BB962C8B-B14F-4D97-AF65-F5344CB8AC3E}">
        <p14:creationId xmlns:p14="http://schemas.microsoft.com/office/powerpoint/2010/main" val="299508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AB948F-58A5-41D8-ACAA-EB44EAF54761}"/>
              </a:ext>
            </a:extLst>
          </p:cNvPr>
          <p:cNvSpPr/>
          <p:nvPr/>
        </p:nvSpPr>
        <p:spPr>
          <a:xfrm>
            <a:off x="11142133" y="5781964"/>
            <a:ext cx="32749067" cy="25307636"/>
          </a:xfrm>
          <a:prstGeom prst="rect">
            <a:avLst/>
          </a:prstGeom>
          <a:solidFill>
            <a:srgbClr val="E1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95979C24-0DBA-47BF-90FE-D8C22C7EC241}"/>
              </a:ext>
            </a:extLst>
          </p:cNvPr>
          <p:cNvSpPr/>
          <p:nvPr/>
        </p:nvSpPr>
        <p:spPr>
          <a:xfrm rot="10800000">
            <a:off x="11142133" y="1828800"/>
            <a:ext cx="32693924" cy="11040533"/>
          </a:xfrm>
          <a:prstGeom prst="round2SameRect">
            <a:avLst>
              <a:gd name="adj1" fmla="val 8041"/>
              <a:gd name="adj2" fmla="val 0"/>
            </a:avLst>
          </a:prstGeom>
          <a:solidFill>
            <a:srgbClr val="3109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DD14E-C199-4760-AEC8-5A122DC933FE}"/>
              </a:ext>
            </a:extLst>
          </p:cNvPr>
          <p:cNvSpPr txBox="1"/>
          <p:nvPr/>
        </p:nvSpPr>
        <p:spPr>
          <a:xfrm>
            <a:off x="18415057" y="4168224"/>
            <a:ext cx="22943127" cy="575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67" dirty="0">
                <a:solidFill>
                  <a:schemeClr val="bg1"/>
                </a:solidFill>
                <a:latin typeface="MillerBanner Black" panose="02000504090000020003" pitchFamily="50" charset="0"/>
              </a:rPr>
              <a:t>Teach people </a:t>
            </a:r>
            <a:r>
              <a:rPr lang="en-US" sz="12267" dirty="0">
                <a:solidFill>
                  <a:srgbClr val="60FF9D"/>
                </a:solidFill>
                <a:latin typeface="MillerBanner Black" panose="02000504090000020003" pitchFamily="50" charset="0"/>
              </a:rPr>
              <a:t>something cool you learned </a:t>
            </a:r>
            <a:r>
              <a:rPr lang="en-US" sz="12267" dirty="0">
                <a:solidFill>
                  <a:schemeClr val="bg1"/>
                </a:solidFill>
                <a:latin typeface="MillerBanner Black" panose="02000504090000020003" pitchFamily="50" charset="0"/>
              </a:rPr>
              <a:t>in 5 seconds as they walk by.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4DF37-80DD-49FC-8002-1559E35B9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89489" y="3639128"/>
            <a:ext cx="5081276" cy="9230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A056F8-BC27-4DCD-B15C-FA94A7DA881D}"/>
              </a:ext>
            </a:extLst>
          </p:cNvPr>
          <p:cNvSpPr txBox="1"/>
          <p:nvPr/>
        </p:nvSpPr>
        <p:spPr>
          <a:xfrm>
            <a:off x="521718" y="5781965"/>
            <a:ext cx="846050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31092D"/>
                </a:solidFill>
                <a:latin typeface="MillerBanner Black" panose="02000504090000020003" pitchFamily="50" charset="0"/>
              </a:rPr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98A35-9306-4E6A-8713-5AA6CAD12EE9}"/>
              </a:ext>
            </a:extLst>
          </p:cNvPr>
          <p:cNvSpPr txBox="1"/>
          <p:nvPr/>
        </p:nvSpPr>
        <p:spPr>
          <a:xfrm>
            <a:off x="521717" y="9735129"/>
            <a:ext cx="846050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31092D"/>
                </a:solidFill>
                <a:latin typeface="MillerBanner Black" panose="02000504090000020003" pitchFamily="50" charset="0"/>
              </a:rPr>
              <a:t>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28FA7-16EB-4FE1-987C-0A921A16F162}"/>
              </a:ext>
            </a:extLst>
          </p:cNvPr>
          <p:cNvSpPr txBox="1"/>
          <p:nvPr/>
        </p:nvSpPr>
        <p:spPr>
          <a:xfrm>
            <a:off x="521716" y="21053080"/>
            <a:ext cx="846050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31092D"/>
                </a:solidFill>
                <a:latin typeface="MillerBanner Black" panose="02000504090000020003" pitchFamily="50" charset="0"/>
              </a:rPr>
              <a:t>Extra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FA433-B487-4C5D-ACDF-5ECBFFDA7486}"/>
              </a:ext>
            </a:extLst>
          </p:cNvPr>
          <p:cNvSpPr txBox="1"/>
          <p:nvPr/>
        </p:nvSpPr>
        <p:spPr>
          <a:xfrm>
            <a:off x="2077351" y="3392747"/>
            <a:ext cx="5120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3B809-9BA6-469D-9DD0-E6C31E9578E7}"/>
              </a:ext>
            </a:extLst>
          </p:cNvPr>
          <p:cNvSpPr txBox="1"/>
          <p:nvPr/>
        </p:nvSpPr>
        <p:spPr>
          <a:xfrm>
            <a:off x="2077350" y="3747371"/>
            <a:ext cx="51200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31092D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Lem</a:t>
            </a:r>
            <a:r>
              <a:rPr lang="en-US" sz="5333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5333" dirty="0">
                <a:solidFill>
                  <a:srgbClr val="31092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Hewitt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1EEA0-C816-434F-9E46-71E646368705}"/>
              </a:ext>
            </a:extLst>
          </p:cNvPr>
          <p:cNvSpPr txBox="1"/>
          <p:nvPr/>
        </p:nvSpPr>
        <p:spPr>
          <a:xfrm>
            <a:off x="28685066" y="29298111"/>
            <a:ext cx="1433094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333" dirty="0">
                <a:latin typeface="Rift Soft Light" panose="00000400000000000000" pitchFamily="50" charset="0"/>
              </a:rPr>
              <a:t>LEM HEWITT,  Phillip Merman, Ted crisp, veronica palmer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FFB07-8DE4-4252-A036-536551FF354E}"/>
              </a:ext>
            </a:extLst>
          </p:cNvPr>
          <p:cNvSpPr txBox="1"/>
          <p:nvPr/>
        </p:nvSpPr>
        <p:spPr>
          <a:xfrm>
            <a:off x="521716" y="6942667"/>
            <a:ext cx="8460509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>
                <a:latin typeface="Segoe UI" panose="020B0502040204020203" pitchFamily="34" charset="0"/>
                <a:cs typeface="Segoe UI" panose="020B0502040204020203" pitchFamily="34" charset="0"/>
              </a:rPr>
              <a:t>Who cares?</a:t>
            </a:r>
            <a:r>
              <a:rPr lang="en-US" sz="2844" dirty="0">
                <a:latin typeface="Segoe UI" panose="020B0502040204020203" pitchFamily="34" charset="0"/>
                <a:cs typeface="Segoe UI" panose="020B0502040204020203" pitchFamily="34" charset="0"/>
              </a:rPr>
              <a:t> Explain why your study matters in the fastest, most brutal way possible (feel free to add graphics!).</a:t>
            </a:r>
            <a:endParaRPr lang="en-US" sz="2844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59BC32-6FA7-44A0-8A2B-1B3D80B3204E}"/>
              </a:ext>
            </a:extLst>
          </p:cNvPr>
          <p:cNvSpPr txBox="1"/>
          <p:nvPr/>
        </p:nvSpPr>
        <p:spPr>
          <a:xfrm>
            <a:off x="521715" y="22198387"/>
            <a:ext cx="8460509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dirty="0">
                <a:latin typeface="Segoe UI" panose="020B0502040204020203" pitchFamily="34" charset="0"/>
                <a:cs typeface="Segoe UI" panose="020B0502040204020203" pitchFamily="34" charset="0"/>
              </a:rPr>
              <a:t>Assume they already read your punchline, and now include a little extra detail.</a:t>
            </a:r>
          </a:p>
        </p:txBody>
      </p:sp>
      <p:pic>
        <p:nvPicPr>
          <p:cNvPr id="4098" name="Picture 2" descr="Image result for Lem Hewitt">
            <a:extLst>
              <a:ext uri="{FF2B5EF4-FFF2-40B4-BE49-F238E27FC236}">
                <a16:creationId xmlns:a16="http://schemas.microsoft.com/office/drawing/2014/main" id="{31C12700-1021-46A0-ADDE-576F8C44A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0"/>
          <a:stretch/>
        </p:blipFill>
        <p:spPr bwMode="auto">
          <a:xfrm>
            <a:off x="665019" y="3453655"/>
            <a:ext cx="1157624" cy="1068735"/>
          </a:xfrm>
          <a:prstGeom prst="rect">
            <a:avLst/>
          </a:prstGeom>
          <a:noFill/>
          <a:ln>
            <a:solidFill>
              <a:srgbClr val="31092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B40439-B93D-4D5F-B56E-411D54414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67467" y="14606606"/>
            <a:ext cx="25217228" cy="1139332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2F1A311-7EEA-4AAC-B71B-E1ECC016BD88}"/>
              </a:ext>
            </a:extLst>
          </p:cNvPr>
          <p:cNvGrpSpPr/>
          <p:nvPr/>
        </p:nvGrpSpPr>
        <p:grpSpPr>
          <a:xfrm>
            <a:off x="12689489" y="27998574"/>
            <a:ext cx="2878880" cy="2412116"/>
            <a:chOff x="20817015" y="29440994"/>
            <a:chExt cx="3238740" cy="2713630"/>
          </a:xfrm>
        </p:grpSpPr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135AA4A1-3E8C-45A7-A496-BCA6E3F59FD3}"/>
                </a:ext>
              </a:extLst>
            </p:cNvPr>
            <p:cNvSpPr/>
            <p:nvPr/>
          </p:nvSpPr>
          <p:spPr>
            <a:xfrm rot="16200000">
              <a:off x="21143159" y="29114850"/>
              <a:ext cx="2586451" cy="3238740"/>
            </a:xfrm>
            <a:prstGeom prst="round2SameRect">
              <a:avLst/>
            </a:prstGeom>
            <a:solidFill>
              <a:srgbClr val="310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FDA6A10C-D63D-4D00-897F-87F7122F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867814" y="29620861"/>
              <a:ext cx="529537" cy="52953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554669-98E2-4371-903E-F541C2EF354B}"/>
                </a:ext>
              </a:extLst>
            </p:cNvPr>
            <p:cNvSpPr txBox="1"/>
            <p:nvPr/>
          </p:nvSpPr>
          <p:spPr>
            <a:xfrm rot="5400000">
              <a:off x="20273133" y="31028554"/>
              <a:ext cx="1779005" cy="47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PrePrint</a:t>
              </a:r>
              <a:endParaRPr lang="en-US" sz="2133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B7C50926-842C-4D58-83CC-A88CA5B1E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34584" y="28122331"/>
            <a:ext cx="2059907" cy="20599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243E67C-BD27-47D9-84CC-43CBC2920FEA}"/>
              </a:ext>
            </a:extLst>
          </p:cNvPr>
          <p:cNvSpPr/>
          <p:nvPr/>
        </p:nvSpPr>
        <p:spPr>
          <a:xfrm>
            <a:off x="665019" y="10954328"/>
            <a:ext cx="3398972" cy="1243830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r>
              <a:rPr lang="en-US" sz="2844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N=564</a:t>
            </a:r>
            <a:b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Adult full-time workers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EE7249-C1B0-4717-A7DE-03A7756E6275}"/>
              </a:ext>
            </a:extLst>
          </p:cNvPr>
          <p:cNvSpPr/>
          <p:nvPr/>
        </p:nvSpPr>
        <p:spPr>
          <a:xfrm>
            <a:off x="665019" y="12616873"/>
            <a:ext cx="3398972" cy="1880439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r>
              <a:rPr lang="en-US" sz="1778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EXPERIMENT GROUP</a:t>
            </a:r>
          </a:p>
          <a:p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Given iPod Touch’s with a special app that pings them throughout the day with quick surveys.</a:t>
            </a:r>
            <a:endParaRPr lang="en-US" sz="2489" dirty="0">
              <a:solidFill>
                <a:srgbClr val="31092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DFFFFA-02D3-4598-A3AF-7AF088BCD6B5}"/>
              </a:ext>
            </a:extLst>
          </p:cNvPr>
          <p:cNvSpPr/>
          <p:nvPr/>
        </p:nvSpPr>
        <p:spPr>
          <a:xfrm>
            <a:off x="4907495" y="12869334"/>
            <a:ext cx="2912102" cy="1366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778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Wait list</a:t>
            </a:r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(CONTROL GROUP)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4ED71A-761D-4452-B88E-C4683A3EE123}"/>
              </a:ext>
            </a:extLst>
          </p:cNvPr>
          <p:cNvSpPr/>
          <p:nvPr/>
        </p:nvSpPr>
        <p:spPr>
          <a:xfrm>
            <a:off x="665019" y="14921382"/>
            <a:ext cx="3398972" cy="2108147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r>
              <a:rPr lang="en-US" sz="1778" b="1" dirty="0">
                <a:solidFill>
                  <a:srgbClr val="31092D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Mood Survey </a:t>
            </a:r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(4x per day)</a:t>
            </a:r>
          </a:p>
          <a:p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Participants notified by the iPod at random times to take a short mood survey assessing current mood and attention.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A3A58F-3950-4532-A4F9-91D14ACD1771}"/>
              </a:ext>
            </a:extLst>
          </p:cNvPr>
          <p:cNvSpPr/>
          <p:nvPr/>
        </p:nvSpPr>
        <p:spPr>
          <a:xfrm>
            <a:off x="4692994" y="14921382"/>
            <a:ext cx="3341101" cy="2108147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r>
              <a:rPr lang="en-US" sz="1778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End-of-week Survey</a:t>
            </a:r>
          </a:p>
          <a:p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Assessed overall performance for the week.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004469-7FB8-45CE-AF5D-D358969C3768}"/>
              </a:ext>
            </a:extLst>
          </p:cNvPr>
          <p:cNvSpPr/>
          <p:nvPr/>
        </p:nvSpPr>
        <p:spPr>
          <a:xfrm>
            <a:off x="665019" y="18146665"/>
            <a:ext cx="7369076" cy="1403220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2159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r>
              <a:rPr lang="en-US" sz="1778" b="1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HLM analysis</a:t>
            </a:r>
          </a:p>
          <a:p>
            <a:r>
              <a:rPr lang="en-US" sz="1778" dirty="0">
                <a:solidFill>
                  <a:srgbClr val="3109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Used to relate within-person mood to differences in performance.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B8CCD92-AB16-489F-AEA1-7CEAC4158FA9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>
          <a:xfrm>
            <a:off x="2364505" y="12198158"/>
            <a:ext cx="0" cy="418716"/>
          </a:xfrm>
          <a:prstGeom prst="straightConnector1">
            <a:avLst/>
          </a:prstGeom>
          <a:ln w="76200">
            <a:solidFill>
              <a:srgbClr val="3109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338E854-827E-4D3D-871E-08F16FD9E8F9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>
            <a:off x="2364505" y="14497312"/>
            <a:ext cx="0" cy="424069"/>
          </a:xfrm>
          <a:prstGeom prst="straightConnector1">
            <a:avLst/>
          </a:prstGeom>
          <a:ln w="76200">
            <a:solidFill>
              <a:srgbClr val="3109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939F13A-EDA1-4A06-B97E-AEC3F374F425}"/>
              </a:ext>
            </a:extLst>
          </p:cNvPr>
          <p:cNvCxnSpPr>
            <a:cxnSpLocks/>
            <a:stCxn id="40" idx="3"/>
            <a:endCxn id="42" idx="2"/>
          </p:cNvCxnSpPr>
          <p:nvPr/>
        </p:nvCxnSpPr>
        <p:spPr>
          <a:xfrm flipV="1">
            <a:off x="4063992" y="13552825"/>
            <a:ext cx="843503" cy="426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84EEC59-145D-4570-8AFF-910B5EBF4CBE}"/>
              </a:ext>
            </a:extLst>
          </p:cNvPr>
          <p:cNvCxnSpPr>
            <a:stCxn id="44" idx="3"/>
            <a:endCxn id="46" idx="1"/>
          </p:cNvCxnSpPr>
          <p:nvPr/>
        </p:nvCxnSpPr>
        <p:spPr>
          <a:xfrm>
            <a:off x="4063991" y="15975455"/>
            <a:ext cx="629003" cy="0"/>
          </a:xfrm>
          <a:prstGeom prst="straightConnector1">
            <a:avLst/>
          </a:prstGeom>
          <a:ln w="76200">
            <a:solidFill>
              <a:srgbClr val="3109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E3B8EC06-022B-48F9-97EC-872DB06DF503}"/>
              </a:ext>
            </a:extLst>
          </p:cNvPr>
          <p:cNvCxnSpPr>
            <a:stCxn id="46" idx="2"/>
            <a:endCxn id="48" idx="0"/>
          </p:cNvCxnSpPr>
          <p:nvPr/>
        </p:nvCxnSpPr>
        <p:spPr>
          <a:xfrm rot="5400000">
            <a:off x="4797983" y="16581102"/>
            <a:ext cx="1117136" cy="2013988"/>
          </a:xfrm>
          <a:prstGeom prst="bentConnector3">
            <a:avLst/>
          </a:prstGeom>
          <a:ln w="76200">
            <a:solidFill>
              <a:srgbClr val="3109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39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8A9EF30B-AFA3-4DE3-8B88-D407336B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63" y="8197582"/>
            <a:ext cx="26596671" cy="188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19" y="2789221"/>
            <a:ext cx="37856160" cy="565573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Add a key figure</a:t>
            </a:r>
            <a:b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</a:br>
            <a:r>
              <a:rPr lang="en-US" sz="8533" b="1" dirty="0">
                <a:solidFill>
                  <a:schemeClr val="bg1"/>
                </a:solidFill>
                <a:latin typeface="Lato Hairline" panose="020F0202020204030203" pitchFamily="34" charset="0"/>
              </a:rPr>
              <a:t>Show-and-tell the best, most insightful part of your methods &amp; data.</a:t>
            </a:r>
            <a:endParaRPr lang="en-US" dirty="0">
              <a:solidFill>
                <a:schemeClr val="bg1"/>
              </a:solidFill>
              <a:latin typeface="Lato Hairline" panose="020F0202020204030203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16632454" y="27342002"/>
            <a:ext cx="10626288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drElsje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7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64CBB-83A0-4E53-A572-F50FB815C632}"/>
              </a:ext>
            </a:extLst>
          </p:cNvPr>
          <p:cNvSpPr/>
          <p:nvPr/>
        </p:nvSpPr>
        <p:spPr>
          <a:xfrm>
            <a:off x="15967295" y="19952986"/>
            <a:ext cx="10179306" cy="7480873"/>
          </a:xfrm>
          <a:prstGeom prst="rect">
            <a:avLst/>
          </a:prstGeom>
          <a:solidFill>
            <a:srgbClr val="FFFFFF">
              <a:alpha val="7059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vvv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2753879"/>
            <a:ext cx="37856160" cy="56557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Try an on-theme background.</a:t>
            </a:r>
            <a:br>
              <a:rPr lang="en-US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8533" b="1" dirty="0">
                <a:solidFill>
                  <a:schemeClr val="bg1"/>
                </a:solidFill>
                <a:latin typeface="Lato Hairline" panose="020F0202020204030203" pitchFamily="34" charset="0"/>
              </a:rPr>
              <a:t>A</a:t>
            </a:r>
            <a:r>
              <a:rPr lang="en-US" sz="7822" b="1" dirty="0">
                <a:solidFill>
                  <a:schemeClr val="bg1"/>
                </a:solidFill>
                <a:latin typeface="Lato Hairline" panose="020F0202020204030203" pitchFamily="34" charset="0"/>
              </a:rPr>
              <a:t>dd fun and reinforce your study’s context</a:t>
            </a:r>
            <a:r>
              <a:rPr lang="en-US" sz="7822" dirty="0">
                <a:solidFill>
                  <a:schemeClr val="bg1"/>
                </a:solidFill>
                <a:latin typeface="Lato Hairline" panose="020F0202020204030203" pitchFamily="34" charset="0"/>
              </a:rPr>
              <a:t>, but make sure to keep a high contrast between your text and background!</a:t>
            </a:r>
            <a:endParaRPr lang="en-US" dirty="0">
              <a:solidFill>
                <a:schemeClr val="bg1"/>
              </a:solidFill>
              <a:latin typeface="Lato Hairline" panose="020F02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6159320" y="16595671"/>
            <a:ext cx="9987281" cy="216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480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48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5967296" y="9114798"/>
            <a:ext cx="10371329" cy="74808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7827" y="19952986"/>
            <a:ext cx="11520474" cy="66022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9234423" y="27498289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06" y="9114798"/>
            <a:ext cx="10029468" cy="75221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913396" y="16660101"/>
            <a:ext cx="10626288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1806" y="19952986"/>
            <a:ext cx="10029468" cy="753967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913396" y="27498068"/>
            <a:ext cx="10626288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3068" y="21048497"/>
            <a:ext cx="10042854" cy="4928702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5712336" y="27498068"/>
            <a:ext cx="10626288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EC10A-D4BA-4D10-8436-1614D25686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67828" y="9114798"/>
            <a:ext cx="7573180" cy="754530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2321F547-6491-468E-8D49-C14F75222D6E}"/>
              </a:ext>
            </a:extLst>
          </p:cNvPr>
          <p:cNvSpPr txBox="1"/>
          <p:nvPr/>
        </p:nvSpPr>
        <p:spPr>
          <a:xfrm>
            <a:off x="28467827" y="16740302"/>
            <a:ext cx="10626288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4"/>
              </a:rPr>
              <a:t>@nasaman58</a:t>
            </a:r>
            <a:endParaRPr lang="en-US" sz="480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Try a ‘hat’ icon.</a:t>
            </a:r>
            <a:br>
              <a:rPr lang="en-US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11378" b="1" dirty="0">
                <a:solidFill>
                  <a:schemeClr val="bg1"/>
                </a:solidFill>
                <a:latin typeface="Lato Hairline" panose="020F0202020204030203" pitchFamily="34" charset="0"/>
              </a:rPr>
              <a:t>F</a:t>
            </a:r>
            <a:r>
              <a:rPr lang="en-US" sz="11378" dirty="0">
                <a:solidFill>
                  <a:schemeClr val="bg1"/>
                </a:solidFill>
                <a:latin typeface="Lato Hairline" panose="020F0202020204030203" pitchFamily="34" charset="0"/>
              </a:rPr>
              <a:t>un, reinforces your finding, makes your poster memorable </a:t>
            </a:r>
            <a:br>
              <a:rPr lang="en-US" sz="11378" dirty="0">
                <a:solidFill>
                  <a:schemeClr val="bg1"/>
                </a:solidFill>
                <a:latin typeface="Lato Hairline" panose="020F0202020204030203" pitchFamily="34" charset="0"/>
              </a:rPr>
            </a:br>
            <a:r>
              <a:rPr lang="en-US" sz="11378" dirty="0">
                <a:solidFill>
                  <a:schemeClr val="bg1"/>
                </a:solidFill>
                <a:latin typeface="Lato Hairline" panose="020F0202020204030203" pitchFamily="34" charset="0"/>
              </a:rPr>
              <a:t>— and can be interpreted at-a-glance.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888" y="20590935"/>
            <a:ext cx="9987281" cy="66556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958" y="10067355"/>
            <a:ext cx="9987282" cy="749046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89" y="10067355"/>
            <a:ext cx="9987281" cy="749046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398" y="10067356"/>
            <a:ext cx="9987282" cy="749046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6951959" y="17657568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480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480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480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3541889" y="17657567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480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30886400" y="17657567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480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3541888" y="27379410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480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480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480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6951958" y="20590935"/>
            <a:ext cx="10061790" cy="66556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6951958" y="27379410"/>
            <a:ext cx="9987281" cy="105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480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480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130" y="9891776"/>
            <a:ext cx="18836941" cy="123047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3386673"/>
            <a:ext cx="37856160" cy="5655735"/>
          </a:xfrm>
        </p:spPr>
        <p:txBody>
          <a:bodyPr>
            <a:normAutofit/>
          </a:bodyPr>
          <a:lstStyle/>
          <a:p>
            <a:pPr algn="ctr"/>
            <a:r>
              <a:rPr lang="en-US" sz="13067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free </a:t>
            </a:r>
            <a:r>
              <a:rPr lang="en-US" sz="13067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icons</a:t>
            </a:r>
            <a:r>
              <a:rPr lang="en-US" sz="13067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from</a:t>
            </a:r>
            <a:b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TheNounProject.com</a:t>
            </a:r>
            <a:endParaRPr lang="en-US" dirty="0">
              <a:solidFill>
                <a:schemeClr val="bg1"/>
              </a:solidFill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12527130" y="22196552"/>
            <a:ext cx="18836941" cy="129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22" dirty="0">
                <a:hlinkClick r:id="rId2"/>
              </a:rPr>
              <a:t>https://thenounproject.com</a:t>
            </a:r>
            <a:endParaRPr lang="en-US" sz="7822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19" y="3396019"/>
            <a:ext cx="37856160" cy="442729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10933" dirty="0">
                <a:solidFill>
                  <a:schemeClr val="bg1"/>
                </a:solidFill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10933" dirty="0">
                <a:solidFill>
                  <a:srgbClr val="FFA726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10933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10933" dirty="0">
                <a:solidFill>
                  <a:srgbClr val="EA4C89"/>
                </a:solidFill>
                <a:latin typeface="Lato Thin" panose="020B0604020202020204" charset="0"/>
                <a:ea typeface="Lato Thin" panose="020B0604020202020204" charset="0"/>
                <a:cs typeface="Lato Thin" panose="020B0604020202020204" charset="0"/>
              </a:rPr>
              <a:t>dribbble.com </a:t>
            </a:r>
            <a:r>
              <a:rPr lang="en-US" sz="10933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and scroll through stuff until a solution jumps out at you. </a:t>
            </a:r>
            <a:r>
              <a:rPr lang="en-US" sz="10933" dirty="0">
                <a:solidFill>
                  <a:srgbClr val="EA4C89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Try searching </a:t>
            </a:r>
            <a:r>
              <a:rPr lang="en-US" sz="10933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for “</a:t>
            </a:r>
            <a:r>
              <a:rPr lang="en-US" sz="10933" dirty="0">
                <a:solidFill>
                  <a:srgbClr val="EA4C89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posters</a:t>
            </a:r>
            <a:r>
              <a:rPr lang="en-US" sz="10933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” or “</a:t>
            </a:r>
            <a:r>
              <a:rPr lang="en-US" sz="10933" dirty="0">
                <a:solidFill>
                  <a:srgbClr val="EA4C89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graph</a:t>
            </a:r>
            <a:r>
              <a:rPr lang="en-US" sz="10933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”.</a:t>
            </a:r>
            <a:endParaRPr lang="en-US" sz="15645" dirty="0">
              <a:solidFill>
                <a:schemeClr val="bg1">
                  <a:lumMod val="65000"/>
                </a:schemeClr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12527130" y="25820737"/>
            <a:ext cx="18836941" cy="129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22" dirty="0">
                <a:hlinkClick r:id="rId2"/>
              </a:rPr>
              <a:t>https://dribbble.com/</a:t>
            </a:r>
            <a:endParaRPr lang="en-US" sz="7822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58" y="9279484"/>
            <a:ext cx="23273682" cy="157279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12043</TotalTime>
  <Words>1070</Words>
  <Application>Microsoft Office PowerPoint</Application>
  <PresentationFormat>Custom</PresentationFormat>
  <Paragraphs>140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Calibri</vt:lpstr>
      <vt:lpstr>Lato Black</vt:lpstr>
      <vt:lpstr>Segoe UI</vt:lpstr>
      <vt:lpstr>Segoe UI Light</vt:lpstr>
      <vt:lpstr>Calibri Light</vt:lpstr>
      <vt:lpstr>Lato Thin</vt:lpstr>
      <vt:lpstr>Segoe UI Semibold</vt:lpstr>
      <vt:lpstr>Lato Semibold</vt:lpstr>
      <vt:lpstr>MillerBanner Black</vt:lpstr>
      <vt:lpstr>Lato Hairline</vt:lpstr>
      <vt:lpstr>Lato</vt:lpstr>
      <vt:lpstr>Segoe UI Black</vt:lpstr>
      <vt:lpstr>Arial</vt:lpstr>
      <vt:lpstr>Rift Soft Light</vt:lpstr>
      <vt:lpstr>Office Theme</vt:lpstr>
      <vt:lpstr>1_Office Theme</vt:lpstr>
      <vt:lpstr>Main finding goes here, translated into plain English. Emphasize the important words.</vt:lpstr>
      <vt:lpstr>The #betterposter collection…</vt:lpstr>
      <vt:lpstr>PowerPoint Presentation</vt:lpstr>
      <vt:lpstr>PowerPoint Presentation</vt:lpstr>
      <vt:lpstr>Add a key figure Show-and-tell the best, most insightful part of your methods &amp; data.</vt:lpstr>
      <vt:lpstr>Try an on-theme background. Add fun and reinforce your study’s context, but make sure to keep a high contrast between your text and background!</vt:lpstr>
      <vt:lpstr>Try a ‘hat’ icon. Fun, reinforces your finding, makes your poster memorable  — and can be interpreted at-a-glance.</vt:lpstr>
      <vt:lpstr>You can get free icons from TheNounProject.com</vt:lpstr>
      <vt:lpstr>Stuck on a design dilemma? Do what other designers do! Go to dribbble.com and scroll through stuff until a solution jumps out at you. Try searching for “posters” or “graph”.</vt:lpstr>
      <vt:lpstr>PowerPoint Presentation</vt:lpstr>
      <vt:lpstr>PowerPoint Presentation</vt:lpstr>
      <vt:lpstr>PowerPoint Presentation</vt:lpstr>
      <vt:lpstr>                 Templates</vt:lpstr>
      <vt:lpstr>How to QR 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Notes:  1. Correct fonts won’t load until you open this in PowerPoint (e.g., if you’re previewing this in your browser it’ll look uglier than it actually is).  2. Generate QR codes here: https://www.qrcode-monkey.com/</dc:title>
  <dc:creator>Morrison, Mike</dc:creator>
  <cp:lastModifiedBy>Puckett, Kevin A.</cp:lastModifiedBy>
  <cp:revision>135</cp:revision>
  <dcterms:created xsi:type="dcterms:W3CDTF">2019-07-02T13:39:34Z</dcterms:created>
  <dcterms:modified xsi:type="dcterms:W3CDTF">2023-10-16T17:40:36Z</dcterms:modified>
</cp:coreProperties>
</file>